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7"/>
  </p:notesMasterIdLst>
  <p:handoutMasterIdLst>
    <p:handoutMasterId r:id="rId88"/>
  </p:handoutMasterIdLst>
  <p:sldIdLst>
    <p:sldId id="256" r:id="rId2"/>
    <p:sldId id="435" r:id="rId3"/>
    <p:sldId id="441" r:id="rId4"/>
    <p:sldId id="322" r:id="rId5"/>
    <p:sldId id="493" r:id="rId6"/>
    <p:sldId id="337" r:id="rId7"/>
    <p:sldId id="338" r:id="rId8"/>
    <p:sldId id="341" r:id="rId9"/>
    <p:sldId id="467" r:id="rId10"/>
    <p:sldId id="342" r:id="rId11"/>
    <p:sldId id="343" r:id="rId12"/>
    <p:sldId id="468" r:id="rId13"/>
    <p:sldId id="344" r:id="rId14"/>
    <p:sldId id="346" r:id="rId15"/>
    <p:sldId id="347" r:id="rId16"/>
    <p:sldId id="348" r:id="rId17"/>
    <p:sldId id="349" r:id="rId18"/>
    <p:sldId id="350" r:id="rId19"/>
    <p:sldId id="352" r:id="rId20"/>
    <p:sldId id="469" r:id="rId21"/>
    <p:sldId id="404" r:id="rId22"/>
    <p:sldId id="403" r:id="rId23"/>
    <p:sldId id="405" r:id="rId24"/>
    <p:sldId id="353" r:id="rId25"/>
    <p:sldId id="354" r:id="rId26"/>
    <p:sldId id="408" r:id="rId27"/>
    <p:sldId id="406" r:id="rId28"/>
    <p:sldId id="407" r:id="rId29"/>
    <p:sldId id="470" r:id="rId30"/>
    <p:sldId id="471" r:id="rId31"/>
    <p:sldId id="355" r:id="rId32"/>
    <p:sldId id="367" r:id="rId33"/>
    <p:sldId id="356" r:id="rId34"/>
    <p:sldId id="357" r:id="rId35"/>
    <p:sldId id="409" r:id="rId36"/>
    <p:sldId id="358" r:id="rId37"/>
    <p:sldId id="359" r:id="rId38"/>
    <p:sldId id="371" r:id="rId39"/>
    <p:sldId id="372" r:id="rId40"/>
    <p:sldId id="373" r:id="rId41"/>
    <p:sldId id="374" r:id="rId42"/>
    <p:sldId id="375" r:id="rId43"/>
    <p:sldId id="376" r:id="rId44"/>
    <p:sldId id="472" r:id="rId45"/>
    <p:sldId id="377" r:id="rId46"/>
    <p:sldId id="378" r:id="rId47"/>
    <p:sldId id="379" r:id="rId48"/>
    <p:sldId id="494" r:id="rId49"/>
    <p:sldId id="476" r:id="rId50"/>
    <p:sldId id="380" r:id="rId51"/>
    <p:sldId id="474" r:id="rId52"/>
    <p:sldId id="477" r:id="rId53"/>
    <p:sldId id="475" r:id="rId54"/>
    <p:sldId id="382" r:id="rId55"/>
    <p:sldId id="383" r:id="rId56"/>
    <p:sldId id="478" r:id="rId57"/>
    <p:sldId id="384" r:id="rId58"/>
    <p:sldId id="386" r:id="rId59"/>
    <p:sldId id="392" r:id="rId60"/>
    <p:sldId id="479" r:id="rId61"/>
    <p:sldId id="480" r:id="rId62"/>
    <p:sldId id="481" r:id="rId63"/>
    <p:sldId id="390" r:id="rId64"/>
    <p:sldId id="484" r:id="rId65"/>
    <p:sldId id="485" r:id="rId66"/>
    <p:sldId id="486" r:id="rId67"/>
    <p:sldId id="487" r:id="rId68"/>
    <p:sldId id="482" r:id="rId69"/>
    <p:sldId id="385" r:id="rId70"/>
    <p:sldId id="483" r:id="rId71"/>
    <p:sldId id="488" r:id="rId72"/>
    <p:sldId id="489" r:id="rId73"/>
    <p:sldId id="490" r:id="rId74"/>
    <p:sldId id="491" r:id="rId75"/>
    <p:sldId id="492" r:id="rId76"/>
    <p:sldId id="495" r:id="rId77"/>
    <p:sldId id="496" r:id="rId78"/>
    <p:sldId id="497" r:id="rId79"/>
    <p:sldId id="498" r:id="rId80"/>
    <p:sldId id="499" r:id="rId81"/>
    <p:sldId id="500" r:id="rId82"/>
    <p:sldId id="501" r:id="rId83"/>
    <p:sldId id="502" r:id="rId84"/>
    <p:sldId id="503" r:id="rId85"/>
    <p:sldId id="504" r:id="rId86"/>
  </p:sldIdLst>
  <p:sldSz cx="12192000" cy="6858000"/>
  <p:notesSz cx="6858000" cy="977265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033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r>
              <a:rPr lang="es-ES"/>
              <a:t>Evaluación de la Formación Basada en Competencias</a:t>
            </a:r>
          </a:p>
        </p:txBody>
      </p:sp>
      <p:sp>
        <p:nvSpPr>
          <p:cNvPr id="3" name="Marcador de fecha 2"/>
          <p:cNvSpPr>
            <a:spLocks noGrp="1"/>
          </p:cNvSpPr>
          <p:nvPr>
            <p:ph type="dt" sz="quarter" idx="1"/>
          </p:nvPr>
        </p:nvSpPr>
        <p:spPr>
          <a:xfrm>
            <a:off x="3884613" y="0"/>
            <a:ext cx="2971800" cy="49033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B82EBD1-4342-4B43-965A-EF88169FCA25}" type="datetimeFigureOut">
              <a:rPr lang="es-ES"/>
              <a:pPr>
                <a:defRPr/>
              </a:pPr>
              <a:t>18/11/2015</a:t>
            </a:fld>
            <a:endParaRPr lang="es-ES"/>
          </a:p>
        </p:txBody>
      </p:sp>
      <p:sp>
        <p:nvSpPr>
          <p:cNvPr id="4" name="Marcador de pie de página 3"/>
          <p:cNvSpPr>
            <a:spLocks noGrp="1"/>
          </p:cNvSpPr>
          <p:nvPr>
            <p:ph type="ftr" sz="quarter" idx="2"/>
          </p:nvPr>
        </p:nvSpPr>
        <p:spPr>
          <a:xfrm>
            <a:off x="0" y="9282322"/>
            <a:ext cx="2971800" cy="49032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s-ES"/>
              <a:t>Santo Domingo 2013</a:t>
            </a:r>
          </a:p>
        </p:txBody>
      </p:sp>
      <p:sp>
        <p:nvSpPr>
          <p:cNvPr id="5" name="Marcador de número de diapositiva 4"/>
          <p:cNvSpPr>
            <a:spLocks noGrp="1"/>
          </p:cNvSpPr>
          <p:nvPr>
            <p:ph type="sldNum" sz="quarter" idx="3"/>
          </p:nvPr>
        </p:nvSpPr>
        <p:spPr>
          <a:xfrm>
            <a:off x="3884613" y="9282322"/>
            <a:ext cx="2971800" cy="490329"/>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765D56AB-B57B-4359-BC9B-147A06E527D8}" type="slidenum">
              <a:rPr lang="es-ES"/>
              <a:pPr>
                <a:defRPr/>
              </a:pPr>
              <a:t>‹Nº›</a:t>
            </a:fld>
            <a:endParaRPr lang="es-ES"/>
          </a:p>
        </p:txBody>
      </p:sp>
    </p:spTree>
    <p:extLst>
      <p:ext uri="{BB962C8B-B14F-4D97-AF65-F5344CB8AC3E}">
        <p14:creationId xmlns:p14="http://schemas.microsoft.com/office/powerpoint/2010/main" val="356137556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033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r>
              <a:rPr lang="es-ES"/>
              <a:t>Evaluación de la Formación Basada en Competencias</a:t>
            </a:r>
          </a:p>
        </p:txBody>
      </p:sp>
      <p:sp>
        <p:nvSpPr>
          <p:cNvPr id="3" name="Marcador de fecha 2"/>
          <p:cNvSpPr>
            <a:spLocks noGrp="1"/>
          </p:cNvSpPr>
          <p:nvPr>
            <p:ph type="dt" idx="1"/>
          </p:nvPr>
        </p:nvSpPr>
        <p:spPr>
          <a:xfrm>
            <a:off x="3884613" y="0"/>
            <a:ext cx="2971800" cy="49033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84EABFB-361E-4115-85DF-73D791109128}" type="datetimeFigureOut">
              <a:rPr lang="es-ES"/>
              <a:pPr>
                <a:defRPr/>
              </a:pPr>
              <a:t>18/11/2015</a:t>
            </a:fld>
            <a:endParaRPr lang="es-ES"/>
          </a:p>
        </p:txBody>
      </p:sp>
      <p:sp>
        <p:nvSpPr>
          <p:cNvPr id="4" name="Marcador de imagen de diapositiva 3"/>
          <p:cNvSpPr>
            <a:spLocks noGrp="1" noRot="1" noChangeAspect="1"/>
          </p:cNvSpPr>
          <p:nvPr>
            <p:ph type="sldImg" idx="2"/>
          </p:nvPr>
        </p:nvSpPr>
        <p:spPr>
          <a:xfrm>
            <a:off x="496888" y="1220788"/>
            <a:ext cx="5864225" cy="3298825"/>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Marcador de notas 4"/>
          <p:cNvSpPr>
            <a:spLocks noGrp="1"/>
          </p:cNvSpPr>
          <p:nvPr>
            <p:ph type="body" sz="quarter" idx="3"/>
          </p:nvPr>
        </p:nvSpPr>
        <p:spPr>
          <a:xfrm>
            <a:off x="685800" y="4703088"/>
            <a:ext cx="5486400" cy="3847981"/>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Marcador de pie de página 5"/>
          <p:cNvSpPr>
            <a:spLocks noGrp="1"/>
          </p:cNvSpPr>
          <p:nvPr>
            <p:ph type="ftr" sz="quarter" idx="4"/>
          </p:nvPr>
        </p:nvSpPr>
        <p:spPr>
          <a:xfrm>
            <a:off x="0" y="9282322"/>
            <a:ext cx="2971800" cy="49032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s-ES"/>
              <a:t>Santo Domingo 2013</a:t>
            </a:r>
          </a:p>
        </p:txBody>
      </p:sp>
      <p:sp>
        <p:nvSpPr>
          <p:cNvPr id="7" name="Marcador de número de diapositiva 6"/>
          <p:cNvSpPr>
            <a:spLocks noGrp="1"/>
          </p:cNvSpPr>
          <p:nvPr>
            <p:ph type="sldNum" sz="quarter" idx="5"/>
          </p:nvPr>
        </p:nvSpPr>
        <p:spPr>
          <a:xfrm>
            <a:off x="3884613" y="9282322"/>
            <a:ext cx="2971800" cy="490329"/>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DB746B04-5093-4336-96ED-20185524DE5F}" type="slidenum">
              <a:rPr lang="es-ES"/>
              <a:pPr>
                <a:defRPr/>
              </a:pPr>
              <a:t>‹Nº›</a:t>
            </a:fld>
            <a:endParaRPr lang="es-ES"/>
          </a:p>
        </p:txBody>
      </p:sp>
    </p:spTree>
    <p:extLst>
      <p:ext uri="{BB962C8B-B14F-4D97-AF65-F5344CB8AC3E}">
        <p14:creationId xmlns:p14="http://schemas.microsoft.com/office/powerpoint/2010/main" val="3907450761"/>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2150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7946A11C-5407-4DB5-9775-4AC9D9CE6C21}" type="slidenum">
              <a:rPr lang="es-ES" smtClean="0">
                <a:latin typeface="Calibri" panose="020F0502020204030204" pitchFamily="34" charset="0"/>
              </a:rPr>
              <a:pPr fontAlgn="base">
                <a:spcBef>
                  <a:spcPct val="0"/>
                </a:spcBef>
                <a:spcAft>
                  <a:spcPct val="0"/>
                </a:spcAft>
              </a:pPr>
              <a:t>1</a:t>
            </a:fld>
            <a:endParaRPr lang="es-ES" smtClean="0">
              <a:latin typeface="Calibri" panose="020F0502020204030204" pitchFamily="34" charset="0"/>
            </a:endParaRPr>
          </a:p>
        </p:txBody>
      </p:sp>
      <p:sp>
        <p:nvSpPr>
          <p:cNvPr id="21509"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21510" name="Marcador de encabezado 6"/>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891720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13</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781277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14</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492272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15</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880627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16</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849588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17</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95943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18</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7734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19</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458348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20</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458348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21</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6541411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22</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881445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116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47F12BA-DBE8-4ED3-B51A-4D6D2102028F}" type="slidenum">
              <a:rPr lang="es-ES" smtClean="0">
                <a:latin typeface="Calibri" panose="020F0502020204030204" pitchFamily="34" charset="0"/>
              </a:rPr>
              <a:pPr fontAlgn="base">
                <a:spcBef>
                  <a:spcPct val="0"/>
                </a:spcBef>
                <a:spcAft>
                  <a:spcPct val="0"/>
                </a:spcAft>
              </a:pPr>
              <a:t>4</a:t>
            </a:fld>
            <a:endParaRPr lang="es-ES" smtClean="0">
              <a:latin typeface="Calibri" panose="020F0502020204030204" pitchFamily="34" charset="0"/>
            </a:endParaRPr>
          </a:p>
        </p:txBody>
      </p:sp>
      <p:sp>
        <p:nvSpPr>
          <p:cNvPr id="111621"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11622"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77766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23</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7443136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24</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3492262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25</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40864542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26</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381454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27</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1285571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28</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2516146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29</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2516146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116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0F89790-C504-485A-8A92-602D48401C36}" type="slidenum">
              <a:rPr lang="es-ES" smtClean="0">
                <a:latin typeface="Calibri" panose="020F0502020204030204" pitchFamily="34" charset="0"/>
              </a:rPr>
              <a:pPr fontAlgn="base">
                <a:spcBef>
                  <a:spcPct val="0"/>
                </a:spcBef>
                <a:spcAft>
                  <a:spcPct val="0"/>
                </a:spcAft>
              </a:pPr>
              <a:t>30</a:t>
            </a:fld>
            <a:endParaRPr lang="es-ES" smtClean="0">
              <a:latin typeface="Calibri" panose="020F0502020204030204" pitchFamily="34" charset="0"/>
            </a:endParaRPr>
          </a:p>
        </p:txBody>
      </p:sp>
      <p:sp>
        <p:nvSpPr>
          <p:cNvPr id="111621"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11622"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6139325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31</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9048023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32</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782956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6</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4084876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33</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9896838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34</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7709918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35</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40578086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36</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3402172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37</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0834442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38</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20849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39</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8710756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40</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6204184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41</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1728406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42</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612853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7</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42064860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43</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3300270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44</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3300270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45</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7711538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46</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3667859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47</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6049132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48</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55905764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49</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6049132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50</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96659744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116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0F89790-C504-485A-8A92-602D48401C36}" type="slidenum">
              <a:rPr lang="es-ES" smtClean="0">
                <a:latin typeface="Calibri" panose="020F0502020204030204" pitchFamily="34" charset="0"/>
              </a:rPr>
              <a:pPr fontAlgn="base">
                <a:spcBef>
                  <a:spcPct val="0"/>
                </a:spcBef>
                <a:spcAft>
                  <a:spcPct val="0"/>
                </a:spcAft>
              </a:pPr>
              <a:t>51</a:t>
            </a:fld>
            <a:endParaRPr lang="es-ES" smtClean="0">
              <a:latin typeface="Calibri" panose="020F0502020204030204" pitchFamily="34" charset="0"/>
            </a:endParaRPr>
          </a:p>
        </p:txBody>
      </p:sp>
      <p:sp>
        <p:nvSpPr>
          <p:cNvPr id="111621"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11622"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42392233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116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0F89790-C504-485A-8A92-602D48401C36}" type="slidenum">
              <a:rPr lang="es-ES" smtClean="0">
                <a:latin typeface="Calibri" panose="020F0502020204030204" pitchFamily="34" charset="0"/>
              </a:rPr>
              <a:pPr fontAlgn="base">
                <a:spcBef>
                  <a:spcPct val="0"/>
                </a:spcBef>
                <a:spcAft>
                  <a:spcPct val="0"/>
                </a:spcAft>
              </a:pPr>
              <a:t>52</a:t>
            </a:fld>
            <a:endParaRPr lang="es-ES" smtClean="0">
              <a:latin typeface="Calibri" panose="020F0502020204030204" pitchFamily="34" charset="0"/>
            </a:endParaRPr>
          </a:p>
        </p:txBody>
      </p:sp>
      <p:sp>
        <p:nvSpPr>
          <p:cNvPr id="111621"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11622"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423922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8</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46041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54</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09789402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55</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33761949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56</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33761949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57</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98904917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58</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63067224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59</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47005445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116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0F89790-C504-485A-8A92-602D48401C36}" type="slidenum">
              <a:rPr lang="es-ES" smtClean="0">
                <a:latin typeface="Calibri" panose="020F0502020204030204" pitchFamily="34" charset="0"/>
              </a:rPr>
              <a:pPr fontAlgn="base">
                <a:spcBef>
                  <a:spcPct val="0"/>
                </a:spcBef>
                <a:spcAft>
                  <a:spcPct val="0"/>
                </a:spcAft>
              </a:pPr>
              <a:t>60</a:t>
            </a:fld>
            <a:endParaRPr lang="es-ES" smtClean="0">
              <a:latin typeface="Calibri" panose="020F0502020204030204" pitchFamily="34" charset="0"/>
            </a:endParaRPr>
          </a:p>
        </p:txBody>
      </p:sp>
      <p:sp>
        <p:nvSpPr>
          <p:cNvPr id="111621"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11622"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328653634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116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0F89790-C504-485A-8A92-602D48401C36}" type="slidenum">
              <a:rPr lang="es-ES" smtClean="0">
                <a:latin typeface="Calibri" panose="020F0502020204030204" pitchFamily="34" charset="0"/>
              </a:rPr>
              <a:pPr fontAlgn="base">
                <a:spcBef>
                  <a:spcPct val="0"/>
                </a:spcBef>
                <a:spcAft>
                  <a:spcPct val="0"/>
                </a:spcAft>
              </a:pPr>
              <a:t>61</a:t>
            </a:fld>
            <a:endParaRPr lang="es-ES" smtClean="0">
              <a:latin typeface="Calibri" panose="020F0502020204030204" pitchFamily="34" charset="0"/>
            </a:endParaRPr>
          </a:p>
        </p:txBody>
      </p:sp>
      <p:sp>
        <p:nvSpPr>
          <p:cNvPr id="111621"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11622"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60570943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116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0F89790-C504-485A-8A92-602D48401C36}" type="slidenum">
              <a:rPr lang="es-ES" smtClean="0">
                <a:latin typeface="Calibri" panose="020F0502020204030204" pitchFamily="34" charset="0"/>
              </a:rPr>
              <a:pPr fontAlgn="base">
                <a:spcBef>
                  <a:spcPct val="0"/>
                </a:spcBef>
                <a:spcAft>
                  <a:spcPct val="0"/>
                </a:spcAft>
              </a:pPr>
              <a:t>62</a:t>
            </a:fld>
            <a:endParaRPr lang="es-ES" smtClean="0">
              <a:latin typeface="Calibri" panose="020F0502020204030204" pitchFamily="34" charset="0"/>
            </a:endParaRPr>
          </a:p>
        </p:txBody>
      </p:sp>
      <p:sp>
        <p:nvSpPr>
          <p:cNvPr id="111621"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11622"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11815520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63</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631559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9</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460418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s-ES" smtClean="0"/>
              <a:t>Evaluación de la Formación Basada en Competencias</a:t>
            </a:r>
            <a:endParaRPr lang="es-ES"/>
          </a:p>
        </p:txBody>
      </p:sp>
      <p:sp>
        <p:nvSpPr>
          <p:cNvPr id="5" name="Footer Placeholder 4"/>
          <p:cNvSpPr>
            <a:spLocks noGrp="1"/>
          </p:cNvSpPr>
          <p:nvPr>
            <p:ph type="ftr" sz="quarter" idx="11"/>
          </p:nvPr>
        </p:nvSpPr>
        <p:spPr/>
        <p:txBody>
          <a:bodyPr/>
          <a:lstStyle/>
          <a:p>
            <a:pPr>
              <a:defRPr/>
            </a:pPr>
            <a:r>
              <a:rPr lang="es-ES" smtClean="0"/>
              <a:t>Santo Domingo 2013</a:t>
            </a:r>
            <a:endParaRPr lang="es-ES"/>
          </a:p>
        </p:txBody>
      </p:sp>
      <p:sp>
        <p:nvSpPr>
          <p:cNvPr id="6" name="Slide Number Placeholder 5"/>
          <p:cNvSpPr>
            <a:spLocks noGrp="1"/>
          </p:cNvSpPr>
          <p:nvPr>
            <p:ph type="sldNum" sz="quarter" idx="12"/>
          </p:nvPr>
        </p:nvSpPr>
        <p:spPr/>
        <p:txBody>
          <a:bodyPr/>
          <a:lstStyle/>
          <a:p>
            <a:pPr>
              <a:defRPr/>
            </a:pPr>
            <a:fld id="{DB746B04-5093-4336-96ED-20185524DE5F}" type="slidenum">
              <a:rPr lang="es-ES" smtClean="0"/>
              <a:pPr>
                <a:defRPr/>
              </a:pPr>
              <a:t>66</a:t>
            </a:fld>
            <a:endParaRPr lang="es-ES"/>
          </a:p>
        </p:txBody>
      </p:sp>
    </p:spTree>
    <p:extLst>
      <p:ext uri="{BB962C8B-B14F-4D97-AF65-F5344CB8AC3E}">
        <p14:creationId xmlns:p14="http://schemas.microsoft.com/office/powerpoint/2010/main" val="419577724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69</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57526354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70</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57526354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116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0F89790-C504-485A-8A92-602D48401C36}" type="slidenum">
              <a:rPr lang="es-ES" smtClean="0">
                <a:latin typeface="Calibri" panose="020F0502020204030204" pitchFamily="34" charset="0"/>
              </a:rPr>
              <a:pPr fontAlgn="base">
                <a:spcBef>
                  <a:spcPct val="0"/>
                </a:spcBef>
                <a:spcAft>
                  <a:spcPct val="0"/>
                </a:spcAft>
              </a:pPr>
              <a:t>71</a:t>
            </a:fld>
            <a:endParaRPr lang="es-ES" smtClean="0">
              <a:latin typeface="Calibri" panose="020F0502020204030204" pitchFamily="34" charset="0"/>
            </a:endParaRPr>
          </a:p>
        </p:txBody>
      </p:sp>
      <p:sp>
        <p:nvSpPr>
          <p:cNvPr id="111621"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11622"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86964368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116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0F89790-C504-485A-8A92-602D48401C36}" type="slidenum">
              <a:rPr lang="es-ES" smtClean="0">
                <a:latin typeface="Calibri" panose="020F0502020204030204" pitchFamily="34" charset="0"/>
              </a:rPr>
              <a:pPr fontAlgn="base">
                <a:spcBef>
                  <a:spcPct val="0"/>
                </a:spcBef>
                <a:spcAft>
                  <a:spcPct val="0"/>
                </a:spcAft>
              </a:pPr>
              <a:t>72</a:t>
            </a:fld>
            <a:endParaRPr lang="es-ES" smtClean="0">
              <a:latin typeface="Calibri" panose="020F0502020204030204" pitchFamily="34" charset="0"/>
            </a:endParaRPr>
          </a:p>
        </p:txBody>
      </p:sp>
      <p:sp>
        <p:nvSpPr>
          <p:cNvPr id="111621"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11622"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405297976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116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0F89790-C504-485A-8A92-602D48401C36}" type="slidenum">
              <a:rPr lang="es-ES" smtClean="0">
                <a:latin typeface="Calibri" panose="020F0502020204030204" pitchFamily="34" charset="0"/>
              </a:rPr>
              <a:pPr fontAlgn="base">
                <a:spcBef>
                  <a:spcPct val="0"/>
                </a:spcBef>
                <a:spcAft>
                  <a:spcPct val="0"/>
                </a:spcAft>
              </a:pPr>
              <a:t>73</a:t>
            </a:fld>
            <a:endParaRPr lang="es-ES" smtClean="0">
              <a:latin typeface="Calibri" panose="020F0502020204030204" pitchFamily="34" charset="0"/>
            </a:endParaRPr>
          </a:p>
        </p:txBody>
      </p:sp>
      <p:sp>
        <p:nvSpPr>
          <p:cNvPr id="111621"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11622"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136591423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116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0F89790-C504-485A-8A92-602D48401C36}" type="slidenum">
              <a:rPr lang="es-ES" smtClean="0">
                <a:latin typeface="Calibri" panose="020F0502020204030204" pitchFamily="34" charset="0"/>
              </a:rPr>
              <a:pPr fontAlgn="base">
                <a:spcBef>
                  <a:spcPct val="0"/>
                </a:spcBef>
                <a:spcAft>
                  <a:spcPct val="0"/>
                </a:spcAft>
              </a:pPr>
              <a:t>74</a:t>
            </a:fld>
            <a:endParaRPr lang="es-ES" smtClean="0">
              <a:latin typeface="Calibri" panose="020F0502020204030204" pitchFamily="34" charset="0"/>
            </a:endParaRPr>
          </a:p>
        </p:txBody>
      </p:sp>
      <p:sp>
        <p:nvSpPr>
          <p:cNvPr id="111621"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11622"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59439844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116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0F89790-C504-485A-8A92-602D48401C36}" type="slidenum">
              <a:rPr lang="es-ES" smtClean="0">
                <a:latin typeface="Calibri" panose="020F0502020204030204" pitchFamily="34" charset="0"/>
              </a:rPr>
              <a:pPr fontAlgn="base">
                <a:spcBef>
                  <a:spcPct val="0"/>
                </a:spcBef>
                <a:spcAft>
                  <a:spcPct val="0"/>
                </a:spcAft>
              </a:pPr>
              <a:t>75</a:t>
            </a:fld>
            <a:endParaRPr lang="es-ES" smtClean="0">
              <a:latin typeface="Calibri" panose="020F0502020204030204" pitchFamily="34" charset="0"/>
            </a:endParaRPr>
          </a:p>
        </p:txBody>
      </p:sp>
      <p:sp>
        <p:nvSpPr>
          <p:cNvPr id="111621"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11622"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59439844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n-US" smtClean="0"/>
          </a:p>
        </p:txBody>
      </p:sp>
      <p:sp>
        <p:nvSpPr>
          <p:cNvPr id="120836"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defRPr>
            </a:lvl1pPr>
            <a:lvl2pPr marL="742950" indent="-285750" eaLnBrk="0" hangingPunct="0">
              <a:defRPr>
                <a:solidFill>
                  <a:schemeClr val="tx1"/>
                </a:solidFill>
                <a:latin typeface="Century Gothic" panose="020B0502020202020204" pitchFamily="34" charset="0"/>
              </a:defRPr>
            </a:lvl2pPr>
            <a:lvl3pPr marL="1143000" indent="-228600" eaLnBrk="0" hangingPunct="0">
              <a:defRPr>
                <a:solidFill>
                  <a:schemeClr val="tx1"/>
                </a:solidFill>
                <a:latin typeface="Century Gothic" panose="020B0502020202020204" pitchFamily="34" charset="0"/>
              </a:defRPr>
            </a:lvl3pPr>
            <a:lvl4pPr marL="1600200" indent="-228600" eaLnBrk="0" hangingPunct="0">
              <a:defRPr>
                <a:solidFill>
                  <a:schemeClr val="tx1"/>
                </a:solidFill>
                <a:latin typeface="Century Gothic" panose="020B0502020202020204" pitchFamily="34" charset="0"/>
              </a:defRPr>
            </a:lvl4pPr>
            <a:lvl5pPr marL="2057400" indent="-228600" eaLnBrk="0" hangingPunct="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fld id="{629840EE-E4C1-4489-8384-CE5515C7D644}" type="slidenum">
              <a:rPr lang="es-ES" altLang="en-US">
                <a:latin typeface="Calibri" panose="020F0502020204030204" pitchFamily="34" charset="0"/>
              </a:rPr>
              <a:pPr eaLnBrk="1" hangingPunct="1"/>
              <a:t>84</a:t>
            </a:fld>
            <a:endParaRPr lang="es-ES" altLang="en-US">
              <a:latin typeface="Calibri" panose="020F0502020204030204" pitchFamily="34" charset="0"/>
            </a:endParaRPr>
          </a:p>
        </p:txBody>
      </p:sp>
      <p:sp>
        <p:nvSpPr>
          <p:cNvPr id="120837"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entury Gothic" panose="020B0502020202020204" pitchFamily="34" charset="0"/>
              </a:defRPr>
            </a:lvl1pPr>
            <a:lvl2pPr marL="742950" indent="-285750" eaLnBrk="0" hangingPunct="0">
              <a:defRPr>
                <a:solidFill>
                  <a:schemeClr val="tx1"/>
                </a:solidFill>
                <a:latin typeface="Century Gothic" panose="020B0502020202020204" pitchFamily="34" charset="0"/>
              </a:defRPr>
            </a:lvl2pPr>
            <a:lvl3pPr marL="1143000" indent="-228600" eaLnBrk="0" hangingPunct="0">
              <a:defRPr>
                <a:solidFill>
                  <a:schemeClr val="tx1"/>
                </a:solidFill>
                <a:latin typeface="Century Gothic" panose="020B0502020202020204" pitchFamily="34" charset="0"/>
              </a:defRPr>
            </a:lvl3pPr>
            <a:lvl4pPr marL="1600200" indent="-228600" eaLnBrk="0" hangingPunct="0">
              <a:defRPr>
                <a:solidFill>
                  <a:schemeClr val="tx1"/>
                </a:solidFill>
                <a:latin typeface="Century Gothic" panose="020B0502020202020204" pitchFamily="34" charset="0"/>
              </a:defRPr>
            </a:lvl4pPr>
            <a:lvl5pPr marL="2057400" indent="-228600" eaLnBrk="0" hangingPunct="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fontAlgn="base" hangingPunct="1">
              <a:spcBef>
                <a:spcPct val="0"/>
              </a:spcBef>
              <a:spcAft>
                <a:spcPct val="0"/>
              </a:spcAft>
            </a:pPr>
            <a:r>
              <a:rPr lang="es-ES" altLang="en-US" smtClean="0">
                <a:latin typeface="Calibri" panose="020F0502020204030204" pitchFamily="34" charset="0"/>
              </a:rPr>
              <a:t>Santo Domingo 2013</a:t>
            </a:r>
          </a:p>
        </p:txBody>
      </p:sp>
      <p:sp>
        <p:nvSpPr>
          <p:cNvPr id="120838"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Century Gothic" panose="020B0502020202020204" pitchFamily="34" charset="0"/>
              </a:defRPr>
            </a:lvl1pPr>
            <a:lvl2pPr marL="742950" indent="-285750" eaLnBrk="0" hangingPunct="0">
              <a:defRPr>
                <a:solidFill>
                  <a:schemeClr val="tx1"/>
                </a:solidFill>
                <a:latin typeface="Century Gothic" panose="020B0502020202020204" pitchFamily="34" charset="0"/>
              </a:defRPr>
            </a:lvl2pPr>
            <a:lvl3pPr marL="1143000" indent="-228600" eaLnBrk="0" hangingPunct="0">
              <a:defRPr>
                <a:solidFill>
                  <a:schemeClr val="tx1"/>
                </a:solidFill>
                <a:latin typeface="Century Gothic" panose="020B0502020202020204" pitchFamily="34" charset="0"/>
              </a:defRPr>
            </a:lvl3pPr>
            <a:lvl4pPr marL="1600200" indent="-228600" eaLnBrk="0" hangingPunct="0">
              <a:defRPr>
                <a:solidFill>
                  <a:schemeClr val="tx1"/>
                </a:solidFill>
                <a:latin typeface="Century Gothic" panose="020B0502020202020204" pitchFamily="34" charset="0"/>
              </a:defRPr>
            </a:lvl4pPr>
            <a:lvl5pPr marL="2057400" indent="-228600" eaLnBrk="0" hangingPunct="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fontAlgn="base" hangingPunct="1">
              <a:spcBef>
                <a:spcPct val="0"/>
              </a:spcBef>
              <a:spcAft>
                <a:spcPct val="0"/>
              </a:spcAft>
            </a:pPr>
            <a:r>
              <a:rPr lang="es-ES" altLang="en-U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27939975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n-US" smtClean="0"/>
          </a:p>
        </p:txBody>
      </p:sp>
      <p:sp>
        <p:nvSpPr>
          <p:cNvPr id="12186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defRPr>
            </a:lvl1pPr>
            <a:lvl2pPr marL="742950" indent="-285750" eaLnBrk="0" hangingPunct="0">
              <a:defRPr>
                <a:solidFill>
                  <a:schemeClr val="tx1"/>
                </a:solidFill>
                <a:latin typeface="Century Gothic" panose="020B0502020202020204" pitchFamily="34" charset="0"/>
              </a:defRPr>
            </a:lvl2pPr>
            <a:lvl3pPr marL="1143000" indent="-228600" eaLnBrk="0" hangingPunct="0">
              <a:defRPr>
                <a:solidFill>
                  <a:schemeClr val="tx1"/>
                </a:solidFill>
                <a:latin typeface="Century Gothic" panose="020B0502020202020204" pitchFamily="34" charset="0"/>
              </a:defRPr>
            </a:lvl3pPr>
            <a:lvl4pPr marL="1600200" indent="-228600" eaLnBrk="0" hangingPunct="0">
              <a:defRPr>
                <a:solidFill>
                  <a:schemeClr val="tx1"/>
                </a:solidFill>
                <a:latin typeface="Century Gothic" panose="020B0502020202020204" pitchFamily="34" charset="0"/>
              </a:defRPr>
            </a:lvl4pPr>
            <a:lvl5pPr marL="2057400" indent="-228600" eaLnBrk="0" hangingPunct="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fld id="{2923B0DB-190D-40BD-A661-B62E12170312}" type="slidenum">
              <a:rPr lang="es-ES" altLang="en-US">
                <a:latin typeface="Calibri" panose="020F0502020204030204" pitchFamily="34" charset="0"/>
              </a:rPr>
              <a:pPr eaLnBrk="1" hangingPunct="1"/>
              <a:t>85</a:t>
            </a:fld>
            <a:endParaRPr lang="es-ES" altLang="en-US">
              <a:latin typeface="Calibri" panose="020F0502020204030204" pitchFamily="34" charset="0"/>
            </a:endParaRPr>
          </a:p>
        </p:txBody>
      </p:sp>
      <p:sp>
        <p:nvSpPr>
          <p:cNvPr id="121861"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entury Gothic" panose="020B0502020202020204" pitchFamily="34" charset="0"/>
              </a:defRPr>
            </a:lvl1pPr>
            <a:lvl2pPr marL="742950" indent="-285750" eaLnBrk="0" hangingPunct="0">
              <a:defRPr>
                <a:solidFill>
                  <a:schemeClr val="tx1"/>
                </a:solidFill>
                <a:latin typeface="Century Gothic" panose="020B0502020202020204" pitchFamily="34" charset="0"/>
              </a:defRPr>
            </a:lvl2pPr>
            <a:lvl3pPr marL="1143000" indent="-228600" eaLnBrk="0" hangingPunct="0">
              <a:defRPr>
                <a:solidFill>
                  <a:schemeClr val="tx1"/>
                </a:solidFill>
                <a:latin typeface="Century Gothic" panose="020B0502020202020204" pitchFamily="34" charset="0"/>
              </a:defRPr>
            </a:lvl3pPr>
            <a:lvl4pPr marL="1600200" indent="-228600" eaLnBrk="0" hangingPunct="0">
              <a:defRPr>
                <a:solidFill>
                  <a:schemeClr val="tx1"/>
                </a:solidFill>
                <a:latin typeface="Century Gothic" panose="020B0502020202020204" pitchFamily="34" charset="0"/>
              </a:defRPr>
            </a:lvl4pPr>
            <a:lvl5pPr marL="2057400" indent="-228600" eaLnBrk="0" hangingPunct="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fontAlgn="base" hangingPunct="1">
              <a:spcBef>
                <a:spcPct val="0"/>
              </a:spcBef>
              <a:spcAft>
                <a:spcPct val="0"/>
              </a:spcAft>
            </a:pPr>
            <a:r>
              <a:rPr lang="es-ES" altLang="en-US" smtClean="0">
                <a:latin typeface="Calibri" panose="020F0502020204030204" pitchFamily="34" charset="0"/>
              </a:rPr>
              <a:t>Santo Domingo 2013</a:t>
            </a:r>
          </a:p>
        </p:txBody>
      </p:sp>
      <p:sp>
        <p:nvSpPr>
          <p:cNvPr id="121862"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Century Gothic" panose="020B0502020202020204" pitchFamily="34" charset="0"/>
              </a:defRPr>
            </a:lvl1pPr>
            <a:lvl2pPr marL="742950" indent="-285750" eaLnBrk="0" hangingPunct="0">
              <a:defRPr>
                <a:solidFill>
                  <a:schemeClr val="tx1"/>
                </a:solidFill>
                <a:latin typeface="Century Gothic" panose="020B0502020202020204" pitchFamily="34" charset="0"/>
              </a:defRPr>
            </a:lvl2pPr>
            <a:lvl3pPr marL="1143000" indent="-228600" eaLnBrk="0" hangingPunct="0">
              <a:defRPr>
                <a:solidFill>
                  <a:schemeClr val="tx1"/>
                </a:solidFill>
                <a:latin typeface="Century Gothic" panose="020B0502020202020204" pitchFamily="34" charset="0"/>
              </a:defRPr>
            </a:lvl3pPr>
            <a:lvl4pPr marL="1600200" indent="-228600" eaLnBrk="0" hangingPunct="0">
              <a:defRPr>
                <a:solidFill>
                  <a:schemeClr val="tx1"/>
                </a:solidFill>
                <a:latin typeface="Century Gothic" panose="020B0502020202020204" pitchFamily="34" charset="0"/>
              </a:defRPr>
            </a:lvl4pPr>
            <a:lvl5pPr marL="2057400" indent="-228600" eaLnBrk="0" hangingPunct="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fontAlgn="base" hangingPunct="1">
              <a:spcBef>
                <a:spcPct val="0"/>
              </a:spcBef>
              <a:spcAft>
                <a:spcPct val="0"/>
              </a:spcAft>
            </a:pPr>
            <a:r>
              <a:rPr lang="es-ES" altLang="en-U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344635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10</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683066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11</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696712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095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30317EF-71E7-4357-ADA5-A44B64CBFFD2}" type="slidenum">
              <a:rPr lang="es-ES" smtClean="0">
                <a:latin typeface="Calibri" panose="020F0502020204030204" pitchFamily="34" charset="0"/>
              </a:rPr>
              <a:pPr fontAlgn="base">
                <a:spcBef>
                  <a:spcPct val="0"/>
                </a:spcBef>
                <a:spcAft>
                  <a:spcPct val="0"/>
                </a:spcAft>
              </a:pPr>
              <a:t>12</a:t>
            </a:fld>
            <a:endParaRPr lang="es-ES" smtClean="0">
              <a:latin typeface="Calibri" panose="020F0502020204030204" pitchFamily="34" charset="0"/>
            </a:endParaRPr>
          </a:p>
        </p:txBody>
      </p:sp>
      <p:sp>
        <p:nvSpPr>
          <p:cNvPr id="109573" name="Marcador de pie de pá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Santo Domingo 2013</a:t>
            </a:r>
          </a:p>
        </p:txBody>
      </p:sp>
      <p:sp>
        <p:nvSpPr>
          <p:cNvPr id="109574" name="Marcador de encabezado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s-ES" smtClean="0">
                <a:latin typeface="Calibri" panose="020F0502020204030204" pitchFamily="34" charset="0"/>
              </a:rPr>
              <a:t>Evaluación de la Formación Basada en Competencias</a:t>
            </a:r>
          </a:p>
        </p:txBody>
      </p:sp>
    </p:spTree>
    <p:extLst>
      <p:ext uri="{BB962C8B-B14F-4D97-AF65-F5344CB8AC3E}">
        <p14:creationId xmlns:p14="http://schemas.microsoft.com/office/powerpoint/2010/main" val="2696712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Freeform 6"/>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1910390710 h 166"/>
              <a:gd name="T8" fmla="*/ 2147483646 w 372"/>
              <a:gd name="T9" fmla="*/ 1712768286 h 166"/>
              <a:gd name="T10" fmla="*/ 2147483646 w 372"/>
              <a:gd name="T11" fmla="*/ 65875703 h 166"/>
              <a:gd name="T12" fmla="*/ 2147483646 w 372"/>
              <a:gd name="T13" fmla="*/ 4391713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5" name="Date Placeholder 3"/>
          <p:cNvSpPr>
            <a:spLocks noGrp="1"/>
          </p:cNvSpPr>
          <p:nvPr>
            <p:ph type="dt" sz="half" idx="10"/>
          </p:nvPr>
        </p:nvSpPr>
        <p:spPr/>
        <p:txBody>
          <a:bodyPr/>
          <a:lstStyle>
            <a:lvl1pPr>
              <a:defRPr/>
            </a:lvl1pPr>
          </a:lstStyle>
          <a:p>
            <a:pPr>
              <a:defRPr/>
            </a:pPr>
            <a:fld id="{9A35B5C9-3D4C-4D05-84CA-421C219D0C78}" type="datetime1">
              <a:rPr lang="en-US" smtClean="0"/>
              <a:t>11/18/2015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6B146A60-4AA2-4B62-87E1-A6D4B1A4785D}" type="slidenum">
              <a:rPr lang="en-US"/>
              <a:pPr>
                <a:defRPr/>
              </a:pPr>
              <a:t>‹Nº›</a:t>
            </a:fld>
            <a:endParaRPr lang="en-US"/>
          </a:p>
        </p:txBody>
      </p:sp>
    </p:spTree>
    <p:extLst>
      <p:ext uri="{BB962C8B-B14F-4D97-AF65-F5344CB8AC3E}">
        <p14:creationId xmlns:p14="http://schemas.microsoft.com/office/powerpoint/2010/main" val="3210048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E06D73BB-5217-4BB2-AB39-3317FACB65E3}" type="datetime1">
              <a:rPr lang="en-US" smtClean="0"/>
              <a:t>11/18/2015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848D9C37-5F86-4F8F-A50E-132765B47BED}" type="slidenum">
              <a:rPr lang="en-US"/>
              <a:pPr>
                <a:defRPr/>
              </a:pPr>
              <a:t>‹Nº›</a:t>
            </a:fld>
            <a:endParaRPr lang="en-US"/>
          </a:p>
        </p:txBody>
      </p:sp>
    </p:spTree>
    <p:extLst>
      <p:ext uri="{BB962C8B-B14F-4D97-AF65-F5344CB8AC3E}">
        <p14:creationId xmlns:p14="http://schemas.microsoft.com/office/powerpoint/2010/main" val="166900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6" name="TextBox 13"/>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sz="8000" smtClean="0">
                <a:solidFill>
                  <a:schemeClr val="accent1"/>
                </a:solidFill>
                <a:latin typeface="Arial" panose="020B0604020202020204" pitchFamily="34" charset="0"/>
              </a:rPr>
              <a:t>“</a:t>
            </a:r>
          </a:p>
        </p:txBody>
      </p:sp>
      <p:sp>
        <p:nvSpPr>
          <p:cNvPr id="7" name="TextBox 14"/>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sz="8000" smtClean="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8" name="Date Placeholder 3"/>
          <p:cNvSpPr>
            <a:spLocks noGrp="1"/>
          </p:cNvSpPr>
          <p:nvPr>
            <p:ph type="dt" sz="half" idx="14"/>
          </p:nvPr>
        </p:nvSpPr>
        <p:spPr/>
        <p:txBody>
          <a:bodyPr/>
          <a:lstStyle>
            <a:lvl1pPr>
              <a:defRPr/>
            </a:lvl1pPr>
          </a:lstStyle>
          <a:p>
            <a:pPr>
              <a:defRPr/>
            </a:pPr>
            <a:fld id="{F51D564F-2D69-4776-A4D5-11A00E05294E}" type="datetime1">
              <a:rPr lang="en-US" smtClean="0"/>
              <a:t>11/18/2015</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D4FCBBBC-3D9F-4A8D-8F61-793F83D52B19}" type="slidenum">
              <a:rPr lang="en-US"/>
              <a:pPr>
                <a:defRPr/>
              </a:pPr>
              <a:t>‹Nº›</a:t>
            </a:fld>
            <a:endParaRPr lang="en-US"/>
          </a:p>
        </p:txBody>
      </p:sp>
    </p:spTree>
    <p:extLst>
      <p:ext uri="{BB962C8B-B14F-4D97-AF65-F5344CB8AC3E}">
        <p14:creationId xmlns:p14="http://schemas.microsoft.com/office/powerpoint/2010/main" val="878959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fld id="{758EAE3E-6F5C-4C3D-913F-F7BDB336D718}" type="datetime1">
              <a:rPr lang="en-US" smtClean="0"/>
              <a:t>11/18/2015</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EA91A1D5-D0FA-4810-971F-4A07DE97185A}" type="slidenum">
              <a:rPr lang="en-US"/>
              <a:pPr>
                <a:defRPr/>
              </a:pPr>
              <a:t>‹Nº›</a:t>
            </a:fld>
            <a:endParaRPr lang="en-US"/>
          </a:p>
        </p:txBody>
      </p:sp>
    </p:spTree>
    <p:extLst>
      <p:ext uri="{BB962C8B-B14F-4D97-AF65-F5344CB8AC3E}">
        <p14:creationId xmlns:p14="http://schemas.microsoft.com/office/powerpoint/2010/main" val="1085933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6" name="TextBox 16"/>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sz="8000" smtClean="0">
                <a:solidFill>
                  <a:schemeClr val="accent1"/>
                </a:solidFill>
                <a:latin typeface="Arial" panose="020B0604020202020204" pitchFamily="34" charset="0"/>
              </a:rPr>
              <a:t>“</a:t>
            </a:r>
          </a:p>
        </p:txBody>
      </p:sp>
      <p:sp>
        <p:nvSpPr>
          <p:cNvPr id="7" name="TextBox 17"/>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sz="8000" smtClean="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s-ES" smtClean="0"/>
              <a:t>Haga clic para modificar el estilo de texto del patrón</a:t>
            </a:r>
          </a:p>
        </p:txBody>
      </p:sp>
      <p:sp>
        <p:nvSpPr>
          <p:cNvPr id="8" name="Date Placeholder 4"/>
          <p:cNvSpPr>
            <a:spLocks noGrp="1"/>
          </p:cNvSpPr>
          <p:nvPr>
            <p:ph type="dt" sz="half" idx="14"/>
          </p:nvPr>
        </p:nvSpPr>
        <p:spPr/>
        <p:txBody>
          <a:bodyPr/>
          <a:lstStyle>
            <a:lvl1pPr>
              <a:defRPr/>
            </a:lvl1pPr>
          </a:lstStyle>
          <a:p>
            <a:pPr>
              <a:defRPr/>
            </a:pPr>
            <a:fld id="{4AD45B90-D4F1-4141-A799-355E9A74ED76}" type="datetime1">
              <a:rPr lang="en-US" smtClean="0"/>
              <a:t>11/18/2015</a:t>
            </a:fld>
            <a:endParaRPr lang="en-US" dirty="0"/>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3ED6E8EE-33D9-456F-ADA0-088E648C7DB7}" type="slidenum">
              <a:rPr lang="en-US"/>
              <a:pPr>
                <a:defRPr/>
              </a:pPr>
              <a:t>‹Nº›</a:t>
            </a:fld>
            <a:endParaRPr lang="en-US"/>
          </a:p>
        </p:txBody>
      </p:sp>
    </p:spTree>
    <p:extLst>
      <p:ext uri="{BB962C8B-B14F-4D97-AF65-F5344CB8AC3E}">
        <p14:creationId xmlns:p14="http://schemas.microsoft.com/office/powerpoint/2010/main" val="1594990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s-ES" smtClean="0"/>
              <a:t>Haga clic para modificar el estilo de texto del patrón</a:t>
            </a:r>
          </a:p>
        </p:txBody>
      </p:sp>
      <p:sp>
        <p:nvSpPr>
          <p:cNvPr id="6" name="Date Placeholder 4"/>
          <p:cNvSpPr>
            <a:spLocks noGrp="1"/>
          </p:cNvSpPr>
          <p:nvPr>
            <p:ph type="dt" sz="half" idx="14"/>
          </p:nvPr>
        </p:nvSpPr>
        <p:spPr/>
        <p:txBody>
          <a:bodyPr/>
          <a:lstStyle>
            <a:lvl1pPr>
              <a:defRPr/>
            </a:lvl1pPr>
          </a:lstStyle>
          <a:p>
            <a:pPr>
              <a:defRPr/>
            </a:pPr>
            <a:fld id="{8A5715A7-4F04-4F00-BAFB-BFCCD2CD5228}" type="datetime1">
              <a:rPr lang="en-US" smtClean="0"/>
              <a:t>11/18/2015</a:t>
            </a:fld>
            <a:endParaRPr lang="en-US" dirty="0"/>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F5C31EDE-F1B9-44D1-9953-A48958A99577}" type="slidenum">
              <a:rPr lang="en-US"/>
              <a:pPr>
                <a:defRPr/>
              </a:pPr>
              <a:t>‹Nº›</a:t>
            </a:fld>
            <a:endParaRPr lang="en-US"/>
          </a:p>
        </p:txBody>
      </p:sp>
    </p:spTree>
    <p:extLst>
      <p:ext uri="{BB962C8B-B14F-4D97-AF65-F5344CB8AC3E}">
        <p14:creationId xmlns:p14="http://schemas.microsoft.com/office/powerpoint/2010/main" val="1935519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558285E3-7DFF-414C-B324-5E063CB71BE7}" type="datetime1">
              <a:rPr lang="en-US" smtClean="0"/>
              <a:t>11/18/2015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FBFBB5-4E32-494C-92DD-0353734E2EDA}" type="slidenum">
              <a:rPr lang="en-US"/>
              <a:pPr>
                <a:defRPr/>
              </a:pPr>
              <a:t>‹Nº›</a:t>
            </a:fld>
            <a:endParaRPr lang="en-US"/>
          </a:p>
        </p:txBody>
      </p:sp>
    </p:spTree>
    <p:extLst>
      <p:ext uri="{BB962C8B-B14F-4D97-AF65-F5344CB8AC3E}">
        <p14:creationId xmlns:p14="http://schemas.microsoft.com/office/powerpoint/2010/main" val="2742150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7A70EDD0-7123-44E4-9CA7-130B450CD54F}" type="datetime1">
              <a:rPr lang="en-US" smtClean="0"/>
              <a:t>11/18/2015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A54719-D42E-4E1D-9B20-CBA365DEB294}" type="slidenum">
              <a:rPr lang="en-US"/>
              <a:pPr>
                <a:defRPr/>
              </a:pPr>
              <a:t>‹Nº›</a:t>
            </a:fld>
            <a:endParaRPr lang="en-US"/>
          </a:p>
        </p:txBody>
      </p:sp>
    </p:spTree>
    <p:extLst>
      <p:ext uri="{BB962C8B-B14F-4D97-AF65-F5344CB8AC3E}">
        <p14:creationId xmlns:p14="http://schemas.microsoft.com/office/powerpoint/2010/main" val="4207049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537DE609-CFA0-4E28-ABB8-322B16FE8C9E}" type="datetime1">
              <a:rPr lang="en-US" smtClean="0"/>
              <a:t>11/18/2015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A1E4E4-55D5-41C8-8E08-695A7FBF2486}" type="slidenum">
              <a:rPr lang="en-US"/>
              <a:pPr>
                <a:defRPr/>
              </a:pPr>
              <a:t>‹Nº›</a:t>
            </a:fld>
            <a:endParaRPr lang="en-US"/>
          </a:p>
        </p:txBody>
      </p:sp>
    </p:spTree>
    <p:extLst>
      <p:ext uri="{BB962C8B-B14F-4D97-AF65-F5344CB8AC3E}">
        <p14:creationId xmlns:p14="http://schemas.microsoft.com/office/powerpoint/2010/main" val="1669967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55DF46AC-66CC-44EB-B6B7-8E4A848E292E}" type="datetime1">
              <a:rPr lang="en-US" smtClean="0"/>
              <a:t>11/18/2015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1403A5A3-7A26-4267-BA0A-59BA0DEFC2E6}" type="slidenum">
              <a:rPr lang="en-US"/>
              <a:pPr>
                <a:defRPr/>
              </a:pPr>
              <a:t>‹Nº›</a:t>
            </a:fld>
            <a:endParaRPr lang="en-US"/>
          </a:p>
        </p:txBody>
      </p:sp>
    </p:spTree>
    <p:extLst>
      <p:ext uri="{BB962C8B-B14F-4D97-AF65-F5344CB8AC3E}">
        <p14:creationId xmlns:p14="http://schemas.microsoft.com/office/powerpoint/2010/main" val="155731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 name="Date Placeholder 4"/>
          <p:cNvSpPr>
            <a:spLocks noGrp="1"/>
          </p:cNvSpPr>
          <p:nvPr>
            <p:ph type="dt" sz="half" idx="10"/>
          </p:nvPr>
        </p:nvSpPr>
        <p:spPr/>
        <p:txBody>
          <a:bodyPr/>
          <a:lstStyle>
            <a:lvl1pPr>
              <a:defRPr/>
            </a:lvl1pPr>
          </a:lstStyle>
          <a:p>
            <a:pPr>
              <a:defRPr/>
            </a:pPr>
            <a:fld id="{774041F9-8051-41FA-8F17-C8AA16F2AA07}" type="datetime1">
              <a:rPr lang="en-US" smtClean="0"/>
              <a:t>11/18/2015</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72D89E7-EB3D-40FB-8FAE-42A8FC57EB0C}" type="slidenum">
              <a:rPr lang="en-US"/>
              <a:pPr>
                <a:defRPr/>
              </a:pPr>
              <a:t>‹Nº›</a:t>
            </a:fld>
            <a:endParaRPr lang="en-US"/>
          </a:p>
        </p:txBody>
      </p:sp>
    </p:spTree>
    <p:extLst>
      <p:ext uri="{BB962C8B-B14F-4D97-AF65-F5344CB8AC3E}">
        <p14:creationId xmlns:p14="http://schemas.microsoft.com/office/powerpoint/2010/main" val="4074680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Freeform 11"/>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6"/>
          <p:cNvSpPr>
            <a:spLocks noGrp="1"/>
          </p:cNvSpPr>
          <p:nvPr>
            <p:ph type="dt" sz="half" idx="10"/>
          </p:nvPr>
        </p:nvSpPr>
        <p:spPr/>
        <p:txBody>
          <a:bodyPr/>
          <a:lstStyle>
            <a:lvl1pPr>
              <a:defRPr/>
            </a:lvl1pPr>
          </a:lstStyle>
          <a:p>
            <a:pPr>
              <a:defRPr/>
            </a:pPr>
            <a:fld id="{0F538446-0E39-4647-9819-0AEB4C3F6202}" type="datetime1">
              <a:rPr lang="en-US" smtClean="0"/>
              <a:t>11/18/2015</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A72DB4C3-8630-40C6-809E-CB286797D726}" type="slidenum">
              <a:rPr lang="en-US"/>
              <a:pPr>
                <a:defRPr/>
              </a:pPr>
              <a:t>‹Nº›</a:t>
            </a:fld>
            <a:endParaRPr lang="en-US"/>
          </a:p>
        </p:txBody>
      </p:sp>
    </p:spTree>
    <p:extLst>
      <p:ext uri="{BB962C8B-B14F-4D97-AF65-F5344CB8AC3E}">
        <p14:creationId xmlns:p14="http://schemas.microsoft.com/office/powerpoint/2010/main" val="405349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4" name="Date Placeholder 2"/>
          <p:cNvSpPr>
            <a:spLocks noGrp="1"/>
          </p:cNvSpPr>
          <p:nvPr>
            <p:ph type="dt" sz="half" idx="10"/>
          </p:nvPr>
        </p:nvSpPr>
        <p:spPr/>
        <p:txBody>
          <a:bodyPr/>
          <a:lstStyle>
            <a:lvl1pPr>
              <a:defRPr/>
            </a:lvl1pPr>
          </a:lstStyle>
          <a:p>
            <a:pPr>
              <a:defRPr/>
            </a:pPr>
            <a:fld id="{EBBC31FB-5C80-4912-8CA7-00B7A8763FB8}" type="datetime1">
              <a:rPr lang="en-US" smtClean="0"/>
              <a:t>11/18/2015</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0B493D2-1E2C-419E-8AB0-04C6949FD215}" type="slidenum">
              <a:rPr lang="en-US"/>
              <a:pPr>
                <a:defRPr/>
              </a:pPr>
              <a:t>‹Nº›</a:t>
            </a:fld>
            <a:endParaRPr lang="en-US"/>
          </a:p>
        </p:txBody>
      </p:sp>
    </p:spTree>
    <p:extLst>
      <p:ext uri="{BB962C8B-B14F-4D97-AF65-F5344CB8AC3E}">
        <p14:creationId xmlns:p14="http://schemas.microsoft.com/office/powerpoint/2010/main" val="2618140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3" name="Date Placeholder 1"/>
          <p:cNvSpPr>
            <a:spLocks noGrp="1"/>
          </p:cNvSpPr>
          <p:nvPr>
            <p:ph type="dt" sz="half" idx="10"/>
          </p:nvPr>
        </p:nvSpPr>
        <p:spPr/>
        <p:txBody>
          <a:bodyPr/>
          <a:lstStyle>
            <a:lvl1pPr>
              <a:defRPr/>
            </a:lvl1pPr>
          </a:lstStyle>
          <a:p>
            <a:pPr>
              <a:defRPr/>
            </a:pPr>
            <a:fld id="{FBAAB4CF-BC6B-4F1C-B082-7778C37026C1}" type="datetime1">
              <a:rPr lang="en-US" smtClean="0"/>
              <a:t>11/18/2015</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7E0C27D9-5549-4A90-BE0D-784CF469F5AB}" type="slidenum">
              <a:rPr lang="en-US"/>
              <a:pPr>
                <a:defRPr/>
              </a:pPr>
              <a:t>‹Nº›</a:t>
            </a:fld>
            <a:endParaRPr lang="en-US"/>
          </a:p>
        </p:txBody>
      </p:sp>
    </p:spTree>
    <p:extLst>
      <p:ext uri="{BB962C8B-B14F-4D97-AF65-F5344CB8AC3E}">
        <p14:creationId xmlns:p14="http://schemas.microsoft.com/office/powerpoint/2010/main" val="91503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fld id="{8CFDDC82-1162-4273-BB16-09483B43FB94}" type="datetime1">
              <a:rPr lang="en-US" smtClean="0"/>
              <a:t>11/18/2015</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A0AD9950-42C3-49EA-946A-FD0D40CEBB4F}" type="slidenum">
              <a:rPr lang="en-US"/>
              <a:pPr>
                <a:defRPr/>
              </a:pPr>
              <a:t>‹Nº›</a:t>
            </a:fld>
            <a:endParaRPr lang="en-US"/>
          </a:p>
        </p:txBody>
      </p:sp>
    </p:spTree>
    <p:extLst>
      <p:ext uri="{BB962C8B-B14F-4D97-AF65-F5344CB8AC3E}">
        <p14:creationId xmlns:p14="http://schemas.microsoft.com/office/powerpoint/2010/main" val="240013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73053706 w 9248"/>
              <a:gd name="T1" fmla="*/ 12131599 h 10000"/>
              <a:gd name="T2" fmla="*/ 233695941 w 9248"/>
              <a:gd name="T3" fmla="*/ 485140 h 10000"/>
              <a:gd name="T4" fmla="*/ 232839710 w 9248"/>
              <a:gd name="T5" fmla="*/ 242570 h 10000"/>
              <a:gd name="T6" fmla="*/ 230389064 w 9248"/>
              <a:gd name="T7" fmla="*/ 0 h 10000"/>
              <a:gd name="T8" fmla="*/ 214799575 w 9248"/>
              <a:gd name="T9" fmla="*/ 0 h 10000"/>
              <a:gd name="T10" fmla="*/ 0 w 9248"/>
              <a:gd name="T11" fmla="*/ 180645 h 10000"/>
              <a:gd name="T12" fmla="*/ 738184 w 9248"/>
              <a:gd name="T13" fmla="*/ 25806400 h 10000"/>
              <a:gd name="T14" fmla="*/ 214799575 w 9248"/>
              <a:gd name="T15" fmla="*/ 25718668 h 10000"/>
              <a:gd name="T16" fmla="*/ 230389064 w 9248"/>
              <a:gd name="T17" fmla="*/ 25718668 h 10000"/>
              <a:gd name="T18" fmla="*/ 232839710 w 9248"/>
              <a:gd name="T19" fmla="*/ 25476098 h 10000"/>
              <a:gd name="T20" fmla="*/ 233695941 w 9248"/>
              <a:gd name="T21" fmla="*/ 25233478 h 10000"/>
              <a:gd name="T22" fmla="*/ 273053706 w 9248"/>
              <a:gd name="T23" fmla="*/ 13587070 h 10000"/>
              <a:gd name="T24" fmla="*/ 273053706 w 9248"/>
              <a:gd name="T25" fmla="*/ 1213159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fld id="{A21F7725-214B-4D0F-A69B-C0B25E981122}" type="datetime1">
              <a:rPr lang="en-US" smtClean="0"/>
              <a:t>11/18/2015</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021AC268-9F1E-4AF2-8AC4-939AD3F0C53A}" type="slidenum">
              <a:rPr lang="en-US"/>
              <a:pPr>
                <a:defRPr/>
              </a:pPr>
              <a:t>‹Nº›</a:t>
            </a:fld>
            <a:endParaRPr lang="en-US"/>
          </a:p>
        </p:txBody>
      </p:sp>
    </p:spTree>
    <p:extLst>
      <p:ext uri="{BB962C8B-B14F-4D97-AF65-F5344CB8AC3E}">
        <p14:creationId xmlns:p14="http://schemas.microsoft.com/office/powerpoint/2010/main" val="107524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413"/>
              <a:ext cx="85725" cy="533400"/>
            </a:xfrm>
            <a:custGeom>
              <a:avLst/>
              <a:gdLst>
                <a:gd name="T0" fmla="*/ 334035256 w 22"/>
                <a:gd name="T1" fmla="*/ 2092026176 h 136"/>
                <a:gd name="T2" fmla="*/ 258117975 w 22"/>
                <a:gd name="T3" fmla="*/ 1230604787 h 136"/>
                <a:gd name="T4" fmla="*/ 0 w 22"/>
                <a:gd name="T5" fmla="*/ 0 h 136"/>
                <a:gd name="T6" fmla="*/ 0 w 22"/>
                <a:gd name="T7" fmla="*/ 538388859 h 136"/>
                <a:gd name="T8" fmla="*/ 303669123 w 22"/>
                <a:gd name="T9" fmla="*/ 1907434478 h 136"/>
                <a:gd name="T10" fmla="*/ 334035256 w 22"/>
                <a:gd name="T11" fmla="*/ 209202617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47" name="Freeform 12"/>
            <p:cNvSpPr>
              <a:spLocks/>
            </p:cNvSpPr>
            <p:nvPr/>
          </p:nvSpPr>
          <p:spPr bwMode="auto">
            <a:xfrm>
              <a:off x="2597151" y="2779713"/>
              <a:ext cx="550863" cy="1978025"/>
            </a:xfrm>
            <a:custGeom>
              <a:avLst/>
              <a:gdLst>
                <a:gd name="T0" fmla="*/ 1331463414 w 140"/>
                <a:gd name="T1" fmla="*/ 2147483646 h 504"/>
                <a:gd name="T2" fmla="*/ 2147483646 w 140"/>
                <a:gd name="T3" fmla="*/ 2147483646 h 504"/>
                <a:gd name="T4" fmla="*/ 2147483646 w 140"/>
                <a:gd name="T5" fmla="*/ 2147483646 h 504"/>
                <a:gd name="T6" fmla="*/ 1470804210 w 140"/>
                <a:gd name="T7" fmla="*/ 2147483646 h 504"/>
                <a:gd name="T8" fmla="*/ 0 w 140"/>
                <a:gd name="T9" fmla="*/ 0 h 504"/>
                <a:gd name="T10" fmla="*/ 92891241 w 140"/>
                <a:gd name="T11" fmla="*/ 939577574 h 504"/>
                <a:gd name="T12" fmla="*/ 1331463414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48" name="Freeform 13"/>
            <p:cNvSpPr>
              <a:spLocks/>
            </p:cNvSpPr>
            <p:nvPr/>
          </p:nvSpPr>
          <p:spPr bwMode="auto">
            <a:xfrm>
              <a:off x="3175001" y="4730750"/>
              <a:ext cx="519113" cy="1209675"/>
            </a:xfrm>
            <a:custGeom>
              <a:avLst/>
              <a:gdLst>
                <a:gd name="T0" fmla="*/ 123725864 w 132"/>
                <a:gd name="T1" fmla="*/ 339357040 h 308"/>
                <a:gd name="T2" fmla="*/ 0 w 132"/>
                <a:gd name="T3" fmla="*/ 0 h 308"/>
                <a:gd name="T4" fmla="*/ 0 w 132"/>
                <a:gd name="T5" fmla="*/ 447336244 h 308"/>
                <a:gd name="T6" fmla="*/ 1051683611 w 132"/>
                <a:gd name="T7" fmla="*/ 2147483646 h 308"/>
                <a:gd name="T8" fmla="*/ 1902309252 w 132"/>
                <a:gd name="T9" fmla="*/ 2147483646 h 308"/>
                <a:gd name="T10" fmla="*/ 2041502324 w 132"/>
                <a:gd name="T11" fmla="*/ 2147483646 h 308"/>
                <a:gd name="T12" fmla="*/ 1190876683 w 132"/>
                <a:gd name="T13" fmla="*/ 2147483646 h 308"/>
                <a:gd name="T14" fmla="*/ 123725864 w 132"/>
                <a:gd name="T15" fmla="*/ 339357040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49" name="Freeform 14"/>
            <p:cNvSpPr>
              <a:spLocks/>
            </p:cNvSpPr>
            <p:nvPr/>
          </p:nvSpPr>
          <p:spPr bwMode="auto">
            <a:xfrm>
              <a:off x="3305176" y="5630863"/>
              <a:ext cx="146050" cy="309563"/>
            </a:xfrm>
            <a:custGeom>
              <a:avLst/>
              <a:gdLst>
                <a:gd name="T0" fmla="*/ 436271086 w 37"/>
                <a:gd name="T1" fmla="*/ 1213028493 h 79"/>
                <a:gd name="T2" fmla="*/ 576502770 w 37"/>
                <a:gd name="T3" fmla="*/ 1213028493 h 79"/>
                <a:gd name="T4" fmla="*/ 0 w 37"/>
                <a:gd name="T5" fmla="*/ 0 h 79"/>
                <a:gd name="T6" fmla="*/ 436271086 w 37"/>
                <a:gd name="T7" fmla="*/ 1213028493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50" name="Freeform 15"/>
            <p:cNvSpPr>
              <a:spLocks/>
            </p:cNvSpPr>
            <p:nvPr/>
          </p:nvSpPr>
          <p:spPr bwMode="auto">
            <a:xfrm>
              <a:off x="2573338" y="2817813"/>
              <a:ext cx="700088" cy="2835275"/>
            </a:xfrm>
            <a:custGeom>
              <a:avLst/>
              <a:gdLst>
                <a:gd name="T0" fmla="*/ 2147483646 w 178"/>
                <a:gd name="T1" fmla="*/ 2147483646 h 722"/>
                <a:gd name="T2" fmla="*/ 1794416005 w 178"/>
                <a:gd name="T3" fmla="*/ 2147483646 h 722"/>
                <a:gd name="T4" fmla="*/ 618763733 w 178"/>
                <a:gd name="T5" fmla="*/ 2147483646 h 722"/>
                <a:gd name="T6" fmla="*/ 185629513 w 178"/>
                <a:gd name="T7" fmla="*/ 786478582 h 722"/>
                <a:gd name="T8" fmla="*/ 0 w 178"/>
                <a:gd name="T9" fmla="*/ 0 h 722"/>
                <a:gd name="T10" fmla="*/ 510482144 w 178"/>
                <a:gd name="T11" fmla="*/ 2147483646 h 722"/>
                <a:gd name="T12" fmla="*/ 1655192887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51" name="Freeform 16"/>
            <p:cNvSpPr>
              <a:spLocks/>
            </p:cNvSpPr>
            <p:nvPr/>
          </p:nvSpPr>
          <p:spPr bwMode="auto">
            <a:xfrm>
              <a:off x="2506663" y="285750"/>
              <a:ext cx="90488" cy="2493963"/>
            </a:xfrm>
            <a:custGeom>
              <a:avLst/>
              <a:gdLst>
                <a:gd name="T0" fmla="*/ 170263008 w 23"/>
                <a:gd name="T1" fmla="*/ 2147483646 h 635"/>
                <a:gd name="T2" fmla="*/ 185740390 w 23"/>
                <a:gd name="T3" fmla="*/ 2147483646 h 635"/>
                <a:gd name="T4" fmla="*/ 340526015 w 23"/>
                <a:gd name="T5" fmla="*/ 2147483646 h 635"/>
                <a:gd name="T6" fmla="*/ 356003398 w 23"/>
                <a:gd name="T7" fmla="*/ 2147483646 h 635"/>
                <a:gd name="T8" fmla="*/ 263131235 w 23"/>
                <a:gd name="T9" fmla="*/ 2147483646 h 635"/>
                <a:gd name="T10" fmla="*/ 77390846 w 23"/>
                <a:gd name="T11" fmla="*/ 2147483646 h 635"/>
                <a:gd name="T12" fmla="*/ 232176471 w 23"/>
                <a:gd name="T13" fmla="*/ 0 h 635"/>
                <a:gd name="T14" fmla="*/ 185740390 w 23"/>
                <a:gd name="T15" fmla="*/ 0 h 635"/>
                <a:gd name="T16" fmla="*/ 15477382 w 23"/>
                <a:gd name="T17" fmla="*/ 2147483646 h 635"/>
                <a:gd name="T18" fmla="*/ 170263008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52" name="Freeform 17"/>
            <p:cNvSpPr>
              <a:spLocks/>
            </p:cNvSpPr>
            <p:nvPr/>
          </p:nvSpPr>
          <p:spPr bwMode="auto">
            <a:xfrm>
              <a:off x="2554288" y="2598738"/>
              <a:ext cx="66675" cy="420688"/>
            </a:xfrm>
            <a:custGeom>
              <a:avLst/>
              <a:gdLst>
                <a:gd name="T0" fmla="*/ 0 w 17"/>
                <a:gd name="T1" fmla="*/ 0 h 107"/>
                <a:gd name="T2" fmla="*/ 76911574 w 17"/>
                <a:gd name="T3" fmla="*/ 865646159 h 107"/>
                <a:gd name="T4" fmla="*/ 261503272 w 17"/>
                <a:gd name="T5" fmla="*/ 1654003676 h 107"/>
                <a:gd name="T6" fmla="*/ 169209384 w 17"/>
                <a:gd name="T7" fmla="*/ 711068875 h 107"/>
                <a:gd name="T8" fmla="*/ 153827069 w 17"/>
                <a:gd name="T9" fmla="*/ 664694903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53" name="Freeform 18"/>
            <p:cNvSpPr>
              <a:spLocks/>
            </p:cNvSpPr>
            <p:nvPr/>
          </p:nvSpPr>
          <p:spPr bwMode="auto">
            <a:xfrm>
              <a:off x="3143251" y="4757738"/>
              <a:ext cx="161925" cy="873125"/>
            </a:xfrm>
            <a:custGeom>
              <a:avLst/>
              <a:gdLst>
                <a:gd name="T0" fmla="*/ 0 w 41"/>
                <a:gd name="T1" fmla="*/ 0 h 222"/>
                <a:gd name="T2" fmla="*/ 77988609 w 41"/>
                <a:gd name="T3" fmla="*/ 1438567829 h 222"/>
                <a:gd name="T4" fmla="*/ 265162061 w 41"/>
                <a:gd name="T5" fmla="*/ 2147483646 h 222"/>
                <a:gd name="T6" fmla="*/ 374342954 w 41"/>
                <a:gd name="T7" fmla="*/ 2147483646 h 222"/>
                <a:gd name="T8" fmla="*/ 639505015 w 41"/>
                <a:gd name="T9" fmla="*/ 2147483646 h 222"/>
                <a:gd name="T10" fmla="*/ 592712640 w 41"/>
                <a:gd name="T11" fmla="*/ 2147483646 h 222"/>
                <a:gd name="T12" fmla="*/ 202769594 w 41"/>
                <a:gd name="T13" fmla="*/ 1423099358 h 222"/>
                <a:gd name="T14" fmla="*/ 124780985 w 41"/>
                <a:gd name="T15" fmla="*/ 340306368 h 222"/>
                <a:gd name="T16" fmla="*/ 109184843 w 41"/>
                <a:gd name="T17" fmla="*/ 278432483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54" name="Freeform 19"/>
            <p:cNvSpPr>
              <a:spLocks/>
            </p:cNvSpPr>
            <p:nvPr/>
          </p:nvSpPr>
          <p:spPr bwMode="auto">
            <a:xfrm>
              <a:off x="3148013" y="1282700"/>
              <a:ext cx="1768475" cy="3448050"/>
            </a:xfrm>
            <a:custGeom>
              <a:avLst/>
              <a:gdLst>
                <a:gd name="T0" fmla="*/ 108112772 w 450"/>
                <a:gd name="T1" fmla="*/ 2147483646 h 878"/>
                <a:gd name="T2" fmla="*/ 772222294 w 450"/>
                <a:gd name="T3" fmla="*/ 2147483646 h 878"/>
                <a:gd name="T4" fmla="*/ 2147483646 w 450"/>
                <a:gd name="T5" fmla="*/ 2147483646 h 878"/>
                <a:gd name="T6" fmla="*/ 2147483646 w 450"/>
                <a:gd name="T7" fmla="*/ 2147483646 h 878"/>
                <a:gd name="T8" fmla="*/ 2147483646 w 450"/>
                <a:gd name="T9" fmla="*/ 1372614510 h 878"/>
                <a:gd name="T10" fmla="*/ 2147483646 w 450"/>
                <a:gd name="T11" fmla="*/ 678594305 h 878"/>
                <a:gd name="T12" fmla="*/ 2147483646 w 450"/>
                <a:gd name="T13" fmla="*/ 15421973 h 878"/>
                <a:gd name="T14" fmla="*/ 2147483646 w 450"/>
                <a:gd name="T15" fmla="*/ 0 h 878"/>
                <a:gd name="T16" fmla="*/ 2147483646 w 450"/>
                <a:gd name="T17" fmla="*/ 663172332 h 878"/>
                <a:gd name="T18" fmla="*/ 2147483646 w 450"/>
                <a:gd name="T19" fmla="*/ 1357188610 h 878"/>
                <a:gd name="T20" fmla="*/ 2147483646 w 450"/>
                <a:gd name="T21" fmla="*/ 2147483646 h 878"/>
                <a:gd name="T22" fmla="*/ 2147483646 w 450"/>
                <a:gd name="T23" fmla="*/ 2147483646 h 878"/>
                <a:gd name="T24" fmla="*/ 695002815 w 450"/>
                <a:gd name="T25" fmla="*/ 2147483646 h 878"/>
                <a:gd name="T26" fmla="*/ 0 w 450"/>
                <a:gd name="T27" fmla="*/ 2147483646 h 878"/>
                <a:gd name="T28" fmla="*/ 0 w 450"/>
                <a:gd name="T29" fmla="*/ 2147483646 h 878"/>
                <a:gd name="T30" fmla="*/ 108112772 w 450"/>
                <a:gd name="T31" fmla="*/ 2147483646 h 878"/>
                <a:gd name="T32" fmla="*/ 108112772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55" name="Freeform 20"/>
            <p:cNvSpPr>
              <a:spLocks/>
            </p:cNvSpPr>
            <p:nvPr/>
          </p:nvSpPr>
          <p:spPr bwMode="auto">
            <a:xfrm>
              <a:off x="3273426" y="5653088"/>
              <a:ext cx="138113" cy="287338"/>
            </a:xfrm>
            <a:custGeom>
              <a:avLst/>
              <a:gdLst>
                <a:gd name="T0" fmla="*/ 0 w 35"/>
                <a:gd name="T1" fmla="*/ 0 h 73"/>
                <a:gd name="T2" fmla="*/ 404860502 w 35"/>
                <a:gd name="T3" fmla="*/ 1131001729 h 73"/>
                <a:gd name="T4" fmla="*/ 545005736 w 35"/>
                <a:gd name="T5" fmla="*/ 1131001729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56" name="Freeform 21"/>
            <p:cNvSpPr>
              <a:spLocks/>
            </p:cNvSpPr>
            <p:nvPr/>
          </p:nvSpPr>
          <p:spPr bwMode="auto">
            <a:xfrm>
              <a:off x="3143251" y="4656138"/>
              <a:ext cx="31750" cy="188913"/>
            </a:xfrm>
            <a:custGeom>
              <a:avLst/>
              <a:gdLst>
                <a:gd name="T0" fmla="*/ 110255844 w 8"/>
                <a:gd name="T1" fmla="*/ 681543004 h 48"/>
                <a:gd name="T2" fmla="*/ 126007813 w 8"/>
                <a:gd name="T3" fmla="*/ 743502533 h 48"/>
                <a:gd name="T4" fmla="*/ 126007813 w 8"/>
                <a:gd name="T5" fmla="*/ 294302840 h 48"/>
                <a:gd name="T6" fmla="*/ 15751969 w 8"/>
                <a:gd name="T7" fmla="*/ 0 h 48"/>
                <a:gd name="T8" fmla="*/ 0 w 8"/>
                <a:gd name="T9" fmla="*/ 402731031 h 48"/>
                <a:gd name="T10" fmla="*/ 110255844 w 8"/>
                <a:gd name="T11" fmla="*/ 681543004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57" name="Freeform 22"/>
            <p:cNvSpPr>
              <a:spLocks/>
            </p:cNvSpPr>
            <p:nvPr/>
          </p:nvSpPr>
          <p:spPr bwMode="auto">
            <a:xfrm>
              <a:off x="3211513" y="5410200"/>
              <a:ext cx="203200" cy="530225"/>
            </a:xfrm>
            <a:custGeom>
              <a:avLst/>
              <a:gdLst>
                <a:gd name="T0" fmla="*/ 106891015 w 52"/>
                <a:gd name="T1" fmla="*/ 277669014 h 135"/>
                <a:gd name="T2" fmla="*/ 0 w 52"/>
                <a:gd name="T3" fmla="*/ 0 h 135"/>
                <a:gd name="T4" fmla="*/ 183239508 w 52"/>
                <a:gd name="T5" fmla="*/ 740445466 h 135"/>
                <a:gd name="T6" fmla="*/ 244320646 w 52"/>
                <a:gd name="T7" fmla="*/ 956412000 h 135"/>
                <a:gd name="T8" fmla="*/ 778771815 w 52"/>
                <a:gd name="T9" fmla="*/ 2082507782 h 135"/>
                <a:gd name="T10" fmla="*/ 794043077 w 52"/>
                <a:gd name="T11" fmla="*/ 2082507782 h 135"/>
                <a:gd name="T12" fmla="*/ 366482923 w 52"/>
                <a:gd name="T13" fmla="*/ 863854353 h 135"/>
                <a:gd name="T14" fmla="*/ 106891015 w 52"/>
                <a:gd name="T15" fmla="*/ 277669014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9575" cy="3646488"/>
            </a:xfrm>
            <a:custGeom>
              <a:avLst/>
              <a:gdLst>
                <a:gd name="T0" fmla="*/ 110684661 w 103"/>
                <a:gd name="T1" fmla="*/ 2147483646 h 920"/>
                <a:gd name="T2" fmla="*/ 411117865 w 103"/>
                <a:gd name="T3" fmla="*/ 2147483646 h 920"/>
                <a:gd name="T4" fmla="*/ 901295634 w 103"/>
                <a:gd name="T5" fmla="*/ 2147483646 h 920"/>
                <a:gd name="T6" fmla="*/ 1597032336 w 103"/>
                <a:gd name="T7" fmla="*/ 2147483646 h 920"/>
                <a:gd name="T8" fmla="*/ 1628657093 w 103"/>
                <a:gd name="T9" fmla="*/ 2147483646 h 920"/>
                <a:gd name="T10" fmla="*/ 1565407579 w 103"/>
                <a:gd name="T11" fmla="*/ 2147483646 h 920"/>
                <a:gd name="T12" fmla="*/ 1565407579 w 103"/>
                <a:gd name="T13" fmla="*/ 2147483646 h 920"/>
                <a:gd name="T14" fmla="*/ 996169906 w 103"/>
                <a:gd name="T15" fmla="*/ 2147483646 h 920"/>
                <a:gd name="T16" fmla="*/ 474367379 w 103"/>
                <a:gd name="T17" fmla="*/ 2147483646 h 920"/>
                <a:gd name="T18" fmla="*/ 142309418 w 103"/>
                <a:gd name="T19" fmla="*/ 2147483646 h 920"/>
                <a:gd name="T20" fmla="*/ 47435147 w 103"/>
                <a:gd name="T21" fmla="*/ 1445313264 h 920"/>
                <a:gd name="T22" fmla="*/ 15810390 w 103"/>
                <a:gd name="T23" fmla="*/ 0 h 920"/>
                <a:gd name="T24" fmla="*/ 0 w 103"/>
                <a:gd name="T25" fmla="*/ 0 h 920"/>
                <a:gd name="T26" fmla="*/ 15810390 w 103"/>
                <a:gd name="T27" fmla="*/ 1445313264 h 920"/>
                <a:gd name="T28" fmla="*/ 110684661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35" name="Freeform 28"/>
            <p:cNvSpPr>
              <a:spLocks/>
            </p:cNvSpPr>
            <p:nvPr/>
          </p:nvSpPr>
          <p:spPr bwMode="auto">
            <a:xfrm>
              <a:off x="7061201" y="3771900"/>
              <a:ext cx="350838" cy="1309688"/>
            </a:xfrm>
            <a:custGeom>
              <a:avLst/>
              <a:gdLst>
                <a:gd name="T0" fmla="*/ 842409880 w 88"/>
                <a:gd name="T1" fmla="*/ 2147483646 h 330"/>
                <a:gd name="T2" fmla="*/ 1398719344 w 88"/>
                <a:gd name="T3" fmla="*/ 2147483646 h 330"/>
                <a:gd name="T4" fmla="*/ 1398719344 w 88"/>
                <a:gd name="T5" fmla="*/ 2147483646 h 330"/>
                <a:gd name="T6" fmla="*/ 1398719344 w 88"/>
                <a:gd name="T7" fmla="*/ 2147483646 h 330"/>
                <a:gd name="T8" fmla="*/ 985460087 w 88"/>
                <a:gd name="T9" fmla="*/ 2147483646 h 330"/>
                <a:gd name="T10" fmla="*/ 0 w 88"/>
                <a:gd name="T11" fmla="*/ 0 h 330"/>
                <a:gd name="T12" fmla="*/ 111263488 w 88"/>
                <a:gd name="T13" fmla="*/ 992310910 h 330"/>
                <a:gd name="T14" fmla="*/ 842409880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36" name="Freeform 29"/>
            <p:cNvSpPr>
              <a:spLocks/>
            </p:cNvSpPr>
            <p:nvPr/>
          </p:nvSpPr>
          <p:spPr bwMode="auto">
            <a:xfrm>
              <a:off x="7439026" y="5053013"/>
              <a:ext cx="357188" cy="820738"/>
            </a:xfrm>
            <a:custGeom>
              <a:avLst/>
              <a:gdLst>
                <a:gd name="T0" fmla="*/ 94507976 w 90"/>
                <a:gd name="T1" fmla="*/ 235809526 h 207"/>
                <a:gd name="T2" fmla="*/ 0 w 90"/>
                <a:gd name="T3" fmla="*/ 0 h 207"/>
                <a:gd name="T4" fmla="*/ 15751991 w 90"/>
                <a:gd name="T5" fmla="*/ 455898152 h 207"/>
                <a:gd name="T6" fmla="*/ 661543926 w 90"/>
                <a:gd name="T7" fmla="*/ 1996514571 h 207"/>
                <a:gd name="T8" fmla="*/ 1260079889 w 90"/>
                <a:gd name="T9" fmla="*/ 2147483646 h 207"/>
                <a:gd name="T10" fmla="*/ 1417591859 w 90"/>
                <a:gd name="T11" fmla="*/ 2147483646 h 207"/>
                <a:gd name="T12" fmla="*/ 787551915 w 90"/>
                <a:gd name="T13" fmla="*/ 1933630974 h 207"/>
                <a:gd name="T14" fmla="*/ 94507976 w 90"/>
                <a:gd name="T15" fmla="*/ 23580952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37" name="Freeform 30"/>
            <p:cNvSpPr>
              <a:spLocks/>
            </p:cNvSpPr>
            <p:nvPr/>
          </p:nvSpPr>
          <p:spPr bwMode="auto">
            <a:xfrm>
              <a:off x="7037388" y="3811588"/>
              <a:ext cx="457200" cy="1852613"/>
            </a:xfrm>
            <a:custGeom>
              <a:avLst/>
              <a:gdLst>
                <a:gd name="T0" fmla="*/ 1596387350 w 115"/>
                <a:gd name="T1" fmla="*/ 2147483646 h 467"/>
                <a:gd name="T2" fmla="*/ 1232853715 w 115"/>
                <a:gd name="T3" fmla="*/ 2147483646 h 467"/>
                <a:gd name="T4" fmla="*/ 458368842 w 115"/>
                <a:gd name="T5" fmla="*/ 2147483646 h 467"/>
                <a:gd name="T6" fmla="*/ 205473631 w 115"/>
                <a:gd name="T7" fmla="*/ 834088423 h 467"/>
                <a:gd name="T8" fmla="*/ 0 w 115"/>
                <a:gd name="T9" fmla="*/ 0 h 467"/>
                <a:gd name="T10" fmla="*/ 331923224 w 115"/>
                <a:gd name="T11" fmla="*/ 2147483646 h 467"/>
                <a:gd name="T12" fmla="*/ 1090600904 w 115"/>
                <a:gd name="T13" fmla="*/ 2147483646 h 467"/>
                <a:gd name="T14" fmla="*/ 1627997760 w 115"/>
                <a:gd name="T15" fmla="*/ 2147483646 h 467"/>
                <a:gd name="T16" fmla="*/ 1817668174 w 115"/>
                <a:gd name="T17" fmla="*/ 2147483646 h 467"/>
                <a:gd name="T18" fmla="*/ 1770250570 w 115"/>
                <a:gd name="T19" fmla="*/ 2147483646 h 467"/>
                <a:gd name="T20" fmla="*/ 1596387350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38" name="Freeform 31"/>
            <p:cNvSpPr>
              <a:spLocks/>
            </p:cNvSpPr>
            <p:nvPr/>
          </p:nvSpPr>
          <p:spPr bwMode="auto">
            <a:xfrm>
              <a:off x="6992938" y="1263650"/>
              <a:ext cx="144463" cy="2508250"/>
            </a:xfrm>
            <a:custGeom>
              <a:avLst/>
              <a:gdLst>
                <a:gd name="T0" fmla="*/ 273753372 w 36"/>
                <a:gd name="T1" fmla="*/ 2147483646 h 633"/>
                <a:gd name="T2" fmla="*/ 209338926 w 36"/>
                <a:gd name="T3" fmla="*/ 2147483646 h 633"/>
                <a:gd name="T4" fmla="*/ 80514045 w 36"/>
                <a:gd name="T5" fmla="*/ 2147483646 h 633"/>
                <a:gd name="T6" fmla="*/ 209338926 w 36"/>
                <a:gd name="T7" fmla="*/ 2147483646 h 633"/>
                <a:gd name="T8" fmla="*/ 354267417 w 36"/>
                <a:gd name="T9" fmla="*/ 1554425528 h 633"/>
                <a:gd name="T10" fmla="*/ 579709955 w 36"/>
                <a:gd name="T11" fmla="*/ 0 h 633"/>
                <a:gd name="T12" fmla="*/ 563606343 w 36"/>
                <a:gd name="T13" fmla="*/ 0 h 633"/>
                <a:gd name="T14" fmla="*/ 322060194 w 36"/>
                <a:gd name="T15" fmla="*/ 1554425528 h 633"/>
                <a:gd name="T16" fmla="*/ 161032104 w 36"/>
                <a:gd name="T17" fmla="*/ 2147483646 h 633"/>
                <a:gd name="T18" fmla="*/ 16103612 w 36"/>
                <a:gd name="T19" fmla="*/ 2147483646 h 633"/>
                <a:gd name="T20" fmla="*/ 112721269 w 36"/>
                <a:gd name="T21" fmla="*/ 2147483646 h 633"/>
                <a:gd name="T22" fmla="*/ 257649761 w 36"/>
                <a:gd name="T23" fmla="*/ 2147483646 h 633"/>
                <a:gd name="T24" fmla="*/ 273753372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39" name="Freeform 32"/>
            <p:cNvSpPr>
              <a:spLocks/>
            </p:cNvSpPr>
            <p:nvPr/>
          </p:nvSpPr>
          <p:spPr bwMode="auto">
            <a:xfrm>
              <a:off x="7526338" y="5640388"/>
              <a:ext cx="111125" cy="233363"/>
            </a:xfrm>
            <a:custGeom>
              <a:avLst/>
              <a:gdLst>
                <a:gd name="T0" fmla="*/ 346523469 w 28"/>
                <a:gd name="T1" fmla="*/ 923021860 h 59"/>
                <a:gd name="T2" fmla="*/ 441027344 w 28"/>
                <a:gd name="T3" fmla="*/ 923021860 h 59"/>
                <a:gd name="T4" fmla="*/ 0 w 28"/>
                <a:gd name="T5" fmla="*/ 0 h 59"/>
                <a:gd name="T6" fmla="*/ 346523469 w 28"/>
                <a:gd name="T7" fmla="*/ 923021860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40" name="Freeform 33"/>
            <p:cNvSpPr>
              <a:spLocks/>
            </p:cNvSpPr>
            <p:nvPr/>
          </p:nvSpPr>
          <p:spPr bwMode="auto">
            <a:xfrm>
              <a:off x="7021513" y="3598863"/>
              <a:ext cx="68263" cy="423863"/>
            </a:xfrm>
            <a:custGeom>
              <a:avLst/>
              <a:gdLst>
                <a:gd name="T0" fmla="*/ 64496489 w 17"/>
                <a:gd name="T1" fmla="*/ 847377402 h 107"/>
                <a:gd name="T2" fmla="*/ 274108069 w 17"/>
                <a:gd name="T3" fmla="*/ 1679063951 h 107"/>
                <a:gd name="T4" fmla="*/ 161241221 w 17"/>
                <a:gd name="T5" fmla="*/ 690456982 h 107"/>
                <a:gd name="T6" fmla="*/ 145115092 w 17"/>
                <a:gd name="T7" fmla="*/ 674762167 h 107"/>
                <a:gd name="T8" fmla="*/ 0 w 17"/>
                <a:gd name="T9" fmla="*/ 0 h 107"/>
                <a:gd name="T10" fmla="*/ 0 w 17"/>
                <a:gd name="T11" fmla="*/ 125538713 h 107"/>
                <a:gd name="T12" fmla="*/ 64496489 w 17"/>
                <a:gd name="T13" fmla="*/ 84737740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41" name="Freeform 34"/>
            <p:cNvSpPr>
              <a:spLocks/>
            </p:cNvSpPr>
            <p:nvPr/>
          </p:nvSpPr>
          <p:spPr bwMode="auto">
            <a:xfrm>
              <a:off x="7412038" y="2801938"/>
              <a:ext cx="1168400" cy="2251075"/>
            </a:xfrm>
            <a:custGeom>
              <a:avLst/>
              <a:gdLst>
                <a:gd name="T0" fmla="*/ 126350140 w 294"/>
                <a:gd name="T1" fmla="*/ 2147483646 h 568"/>
                <a:gd name="T2" fmla="*/ 552784347 w 294"/>
                <a:gd name="T3" fmla="*/ 2147483646 h 568"/>
                <a:gd name="T4" fmla="*/ 1563593416 w 294"/>
                <a:gd name="T5" fmla="*/ 2147483646 h 568"/>
                <a:gd name="T6" fmla="*/ 2147483646 w 294"/>
                <a:gd name="T7" fmla="*/ 1869089766 h 568"/>
                <a:gd name="T8" fmla="*/ 2147483646 w 294"/>
                <a:gd name="T9" fmla="*/ 910983896 h 568"/>
                <a:gd name="T10" fmla="*/ 2147483646 w 294"/>
                <a:gd name="T11" fmla="*/ 439783962 h 568"/>
                <a:gd name="T12" fmla="*/ 2147483646 w 294"/>
                <a:gd name="T13" fmla="*/ 0 h 568"/>
                <a:gd name="T14" fmla="*/ 2147483646 w 294"/>
                <a:gd name="T15" fmla="*/ 0 h 568"/>
                <a:gd name="T16" fmla="*/ 2147483646 w 294"/>
                <a:gd name="T17" fmla="*/ 424077958 h 568"/>
                <a:gd name="T18" fmla="*/ 2147483646 w 294"/>
                <a:gd name="T19" fmla="*/ 879571888 h 568"/>
                <a:gd name="T20" fmla="*/ 2147483646 w 294"/>
                <a:gd name="T21" fmla="*/ 1837677758 h 568"/>
                <a:gd name="T22" fmla="*/ 1500416359 w 294"/>
                <a:gd name="T23" fmla="*/ 2147483646 h 568"/>
                <a:gd name="T24" fmla="*/ 473814019 w 294"/>
                <a:gd name="T25" fmla="*/ 2147483646 h 568"/>
                <a:gd name="T26" fmla="*/ 0 w 294"/>
                <a:gd name="T27" fmla="*/ 2147483646 h 568"/>
                <a:gd name="T28" fmla="*/ 110556869 w 294"/>
                <a:gd name="T29" fmla="*/ 2147483646 h 568"/>
                <a:gd name="T30" fmla="*/ 126350140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42" name="Freeform 35"/>
            <p:cNvSpPr>
              <a:spLocks/>
            </p:cNvSpPr>
            <p:nvPr/>
          </p:nvSpPr>
          <p:spPr bwMode="auto">
            <a:xfrm>
              <a:off x="7494588" y="5664200"/>
              <a:ext cx="100013" cy="209550"/>
            </a:xfrm>
            <a:custGeom>
              <a:avLst/>
              <a:gdLst>
                <a:gd name="T0" fmla="*/ 0 w 25"/>
                <a:gd name="T1" fmla="*/ 0 h 53"/>
                <a:gd name="T2" fmla="*/ 304079525 w 25"/>
                <a:gd name="T3" fmla="*/ 828513255 h 53"/>
                <a:gd name="T4" fmla="*/ 400104007 w 25"/>
                <a:gd name="T5" fmla="*/ 828513255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43" name="Freeform 36"/>
            <p:cNvSpPr>
              <a:spLocks/>
            </p:cNvSpPr>
            <p:nvPr/>
          </p:nvSpPr>
          <p:spPr bwMode="auto">
            <a:xfrm>
              <a:off x="7412038" y="5081588"/>
              <a:ext cx="114300" cy="558800"/>
            </a:xfrm>
            <a:custGeom>
              <a:avLst/>
              <a:gdLst>
                <a:gd name="T0" fmla="*/ 0 w 29"/>
                <a:gd name="T1" fmla="*/ 0 h 141"/>
                <a:gd name="T2" fmla="*/ 108742655 w 29"/>
                <a:gd name="T3" fmla="*/ 1397863960 h 141"/>
                <a:gd name="T4" fmla="*/ 279621155 w 29"/>
                <a:gd name="T5" fmla="*/ 1837639560 h 141"/>
                <a:gd name="T6" fmla="*/ 450499655 w 29"/>
                <a:gd name="T7" fmla="*/ 2147483646 h 141"/>
                <a:gd name="T8" fmla="*/ 419429762 w 29"/>
                <a:gd name="T9" fmla="*/ 2120352729 h 141"/>
                <a:gd name="T10" fmla="*/ 124275631 w 29"/>
                <a:gd name="T11" fmla="*/ 345540519 h 141"/>
                <a:gd name="T12" fmla="*/ 62139786 w 29"/>
                <a:gd name="T13" fmla="*/ 172768278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44" name="Freeform 37"/>
            <p:cNvSpPr>
              <a:spLocks/>
            </p:cNvSpPr>
            <p:nvPr/>
          </p:nvSpPr>
          <p:spPr bwMode="auto">
            <a:xfrm>
              <a:off x="7412038" y="4978400"/>
              <a:ext cx="31750" cy="188913"/>
            </a:xfrm>
            <a:custGeom>
              <a:avLst/>
              <a:gdLst>
                <a:gd name="T0" fmla="*/ 0 w 8"/>
                <a:gd name="T1" fmla="*/ 402731031 h 48"/>
                <a:gd name="T2" fmla="*/ 63003906 w 8"/>
                <a:gd name="T3" fmla="*/ 573114814 h 48"/>
                <a:gd name="T4" fmla="*/ 126007813 w 8"/>
                <a:gd name="T5" fmla="*/ 743502533 h 48"/>
                <a:gd name="T6" fmla="*/ 110255844 w 8"/>
                <a:gd name="T7" fmla="*/ 294302840 h 48"/>
                <a:gd name="T8" fmla="*/ 0 w 8"/>
                <a:gd name="T9" fmla="*/ 0 h 48"/>
                <a:gd name="T10" fmla="*/ 0 w 8"/>
                <a:gd name="T11" fmla="*/ 61959528 h 48"/>
                <a:gd name="T12" fmla="*/ 0 w 8"/>
                <a:gd name="T13" fmla="*/ 402731031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45" name="Freeform 38"/>
            <p:cNvSpPr>
              <a:spLocks/>
            </p:cNvSpPr>
            <p:nvPr/>
          </p:nvSpPr>
          <p:spPr bwMode="auto">
            <a:xfrm>
              <a:off x="7439026" y="5434013"/>
              <a:ext cx="174625" cy="439738"/>
            </a:xfrm>
            <a:custGeom>
              <a:avLst/>
              <a:gdLst>
                <a:gd name="T0" fmla="*/ 173259750 w 44"/>
                <a:gd name="T1" fmla="*/ 439440880 h 111"/>
                <a:gd name="T2" fmla="*/ 0 w 44"/>
                <a:gd name="T3" fmla="*/ 0 h 111"/>
                <a:gd name="T4" fmla="*/ 173259750 w 44"/>
                <a:gd name="T5" fmla="*/ 769022530 h 111"/>
                <a:gd name="T6" fmla="*/ 220515656 w 44"/>
                <a:gd name="T7" fmla="*/ 910269545 h 111"/>
                <a:gd name="T8" fmla="*/ 614287094 w 44"/>
                <a:gd name="T9" fmla="*/ 1742067645 h 111"/>
                <a:gd name="T10" fmla="*/ 693042969 w 44"/>
                <a:gd name="T11" fmla="*/ 1742067645 h 111"/>
                <a:gd name="T12" fmla="*/ 346523469 w 44"/>
                <a:gd name="T13" fmla="*/ 816102227 h 111"/>
                <a:gd name="T14" fmla="*/ 173259750 w 44"/>
                <a:gd name="T15" fmla="*/ 439440880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título del patrón</a:t>
            </a:r>
            <a:endParaRPr lang="en-US" smtClean="0"/>
          </a:p>
        </p:txBody>
      </p:sp>
      <p:sp>
        <p:nvSpPr>
          <p:cNvPr id="1030" name="Text Placeholder 2"/>
          <p:cNvSpPr>
            <a:spLocks noGrp="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A96ED5E3-F726-4EC2-A2B1-79778F829D23}" type="datetime1">
              <a:rPr lang="en-US" smtClean="0"/>
              <a:t>11/18/2015</a:t>
            </a:fld>
            <a:endParaRPr lang="en-US" dirty="0"/>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a:solidFill>
                  <a:srgbClr val="FEFFFF"/>
                </a:solidFill>
                <a:latin typeface="+mn-lt"/>
              </a:defRPr>
            </a:lvl1pPr>
          </a:lstStyle>
          <a:p>
            <a:pPr>
              <a:defRPr/>
            </a:pPr>
            <a:fld id="{97EFBCEE-FFA5-4F2D-8093-7C3946D3A34A}"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hf hdr="0" ftr="0" dt="0"/>
  <p:txStyles>
    <p:titleStyle>
      <a:lvl1pPr algn="l" defTabSz="457200" rtl="0" eaLnBrk="1" fontAlgn="base" hangingPunct="1">
        <a:spcBef>
          <a:spcPct val="0"/>
        </a:spcBef>
        <a:spcAft>
          <a:spcPct val="0"/>
        </a:spcAft>
        <a:defRPr sz="3600" kern="1200">
          <a:solidFill>
            <a:srgbClr val="262626"/>
          </a:solidFill>
          <a:latin typeface="+mj-lt"/>
          <a:ea typeface="+mj-ea"/>
          <a:cs typeface="+mj-cs"/>
        </a:defRPr>
      </a:lvl1pPr>
      <a:lvl2pPr algn="l" defTabSz="457200" rtl="0" eaLnBrk="1" fontAlgn="base" hangingPunct="1">
        <a:spcBef>
          <a:spcPct val="0"/>
        </a:spcBef>
        <a:spcAft>
          <a:spcPct val="0"/>
        </a:spcAft>
        <a:defRPr sz="3600">
          <a:solidFill>
            <a:srgbClr val="262626"/>
          </a:solidFill>
          <a:latin typeface="Century Gothic" panose="020B0502020202020204" pitchFamily="34" charset="0"/>
        </a:defRPr>
      </a:lvl2pPr>
      <a:lvl3pPr algn="l" defTabSz="457200" rtl="0" eaLnBrk="1" fontAlgn="base" hangingPunct="1">
        <a:spcBef>
          <a:spcPct val="0"/>
        </a:spcBef>
        <a:spcAft>
          <a:spcPct val="0"/>
        </a:spcAft>
        <a:defRPr sz="3600">
          <a:solidFill>
            <a:srgbClr val="262626"/>
          </a:solidFill>
          <a:latin typeface="Century Gothic" panose="020B0502020202020204" pitchFamily="34" charset="0"/>
        </a:defRPr>
      </a:lvl3pPr>
      <a:lvl4pPr algn="l" defTabSz="457200" rtl="0" eaLnBrk="1" fontAlgn="base" hangingPunct="1">
        <a:spcBef>
          <a:spcPct val="0"/>
        </a:spcBef>
        <a:spcAft>
          <a:spcPct val="0"/>
        </a:spcAft>
        <a:defRPr sz="3600">
          <a:solidFill>
            <a:srgbClr val="262626"/>
          </a:solidFill>
          <a:latin typeface="Century Gothic" panose="020B0502020202020204" pitchFamily="34" charset="0"/>
        </a:defRPr>
      </a:lvl4pPr>
      <a:lvl5pPr algn="l" defTabSz="457200" rtl="0" eaLnBrk="1" fontAlgn="base" hangingPunct="1">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fontAlgn="base" hangingPunct="1">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1" fontAlgn="base" hangingPunct="1">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1" fontAlgn="base" hangingPunct="1">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1" fontAlgn="base" hangingPunct="1">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1" fontAlgn="base" hangingPunct="1">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ctrTitle"/>
          </p:nvPr>
        </p:nvSpPr>
        <p:spPr>
          <a:xfrm>
            <a:off x="2987675" y="1562100"/>
            <a:ext cx="8915400" cy="2262188"/>
          </a:xfrm>
        </p:spPr>
        <p:txBody>
          <a:bodyPr>
            <a:normAutofit/>
          </a:bodyPr>
          <a:lstStyle/>
          <a:p>
            <a:pPr eaLnBrk="1" hangingPunct="1"/>
            <a:r>
              <a:rPr lang="es-ES" smtClean="0">
                <a:latin typeface="AR BLANCA" panose="02000000000000000000" pitchFamily="2" charset="0"/>
              </a:rPr>
              <a:t>Evaluación de la Formación Basada en Competencias</a:t>
            </a:r>
          </a:p>
        </p:txBody>
      </p:sp>
      <p:sp>
        <p:nvSpPr>
          <p:cNvPr id="20484"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8FC529D7-9239-4B38-8F94-34F4176E1880}" type="slidenum">
              <a:rPr lang="en-US" smtClean="0">
                <a:solidFill>
                  <a:srgbClr val="FEFFFF"/>
                </a:solidFill>
              </a:rPr>
              <a:pPr fontAlgn="base">
                <a:spcBef>
                  <a:spcPct val="0"/>
                </a:spcBef>
                <a:spcAft>
                  <a:spcPct val="0"/>
                </a:spcAft>
                <a:buClrTx/>
                <a:buFontTx/>
                <a:buNone/>
              </a:pPr>
              <a:t>1</a:t>
            </a:fld>
            <a:endParaRPr lang="en-US" smtClean="0">
              <a:solidFill>
                <a:srgbClr val="FE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906588" y="978794"/>
            <a:ext cx="9210591" cy="5486400"/>
          </a:xfrm>
        </p:spPr>
        <p:txBody>
          <a:bodyPr/>
          <a:lstStyle/>
          <a:p>
            <a:pPr lvl="0" algn="ctr">
              <a:lnSpc>
                <a:spcPct val="115000"/>
              </a:lnSpc>
              <a:spcAft>
                <a:spcPts val="0"/>
              </a:spcAft>
              <a:buClr>
                <a:srgbClr val="A53010"/>
              </a:buClr>
            </a:pPr>
            <a:r>
              <a:rPr lang="es-ES" sz="2000" b="1" dirty="0">
                <a:latin typeface="Comic Sans MS" panose="030F0702030302020204" pitchFamily="66" charset="0"/>
                <a:ea typeface="Calibri" panose="020F0502020204030204" pitchFamily="34" charset="0"/>
                <a:cs typeface="Futura-Bold"/>
              </a:rPr>
              <a:t>La Entrevista Focalizada. </a:t>
            </a:r>
            <a:r>
              <a:rPr lang="es-ES" sz="2000" b="1" dirty="0" smtClean="0">
                <a:latin typeface="Comic Sans MS" panose="030F0702030302020204" pitchFamily="66" charset="0"/>
                <a:ea typeface="Calibri" panose="020F0502020204030204" pitchFamily="34" charset="0"/>
                <a:cs typeface="Futura-Bold"/>
              </a:rPr>
              <a:t>Procedimiento</a:t>
            </a:r>
            <a:endParaRPr lang="es-ES" sz="2000" dirty="0">
              <a:latin typeface="Comic Sans MS" panose="030F0702030302020204" pitchFamily="66"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a:latin typeface="Comic Sans MS" pitchFamily="66" charset="0"/>
              </a:rPr>
              <a:t>1. </a:t>
            </a:r>
            <a:r>
              <a:rPr lang="es-ES" sz="2000" dirty="0">
                <a:solidFill>
                  <a:srgbClr val="FF0000"/>
                </a:solidFill>
                <a:latin typeface="Comic Sans MS" pitchFamily="66" charset="0"/>
              </a:rPr>
              <a:t>Planificación de la entrevista</a:t>
            </a:r>
            <a:r>
              <a:rPr lang="es-ES" sz="2000" dirty="0">
                <a:latin typeface="Comic Sans MS" pitchFamily="66" charset="0"/>
              </a:rPr>
              <a:t>: primeramente el estudiante, guiado por el docente, debe seleccionar el contenido, estructurar las preguntas y documentarse bien sobre el tema.</a:t>
            </a:r>
          </a:p>
          <a:p>
            <a:pPr algn="just">
              <a:lnSpc>
                <a:spcPct val="115000"/>
              </a:lnSpc>
              <a:spcAft>
                <a:spcPts val="0"/>
              </a:spcAft>
            </a:pPr>
            <a:r>
              <a:rPr lang="es-ES" sz="2000" dirty="0">
                <a:latin typeface="Comic Sans MS" pitchFamily="66" charset="0"/>
              </a:rPr>
              <a:t>2. </a:t>
            </a:r>
            <a:r>
              <a:rPr lang="es-ES" sz="2000" dirty="0">
                <a:solidFill>
                  <a:srgbClr val="FF0000"/>
                </a:solidFill>
                <a:latin typeface="Comic Sans MS" pitchFamily="66" charset="0"/>
              </a:rPr>
              <a:t>Realización de la entrevista</a:t>
            </a:r>
            <a:r>
              <a:rPr lang="es-ES" sz="2000" dirty="0">
                <a:latin typeface="Comic Sans MS" pitchFamily="66" charset="0"/>
              </a:rPr>
              <a:t>: se tienen que  prever todos los temas logísticos, como gozar de un lugar adecuado, tener claro el horario y tiempo de la entrevista, tener listo el material o equipo a utilizar; y luego en el transcurso de la entrevista ceñirse en la medida de lo posible a lo planificado.</a:t>
            </a:r>
          </a:p>
          <a:p>
            <a:pPr algn="just">
              <a:lnSpc>
                <a:spcPct val="115000"/>
              </a:lnSpc>
              <a:spcAft>
                <a:spcPts val="0"/>
              </a:spcAft>
            </a:pPr>
            <a:r>
              <a:rPr lang="es-ES" sz="2000" dirty="0">
                <a:latin typeface="Comic Sans MS" pitchFamily="66" charset="0"/>
              </a:rPr>
              <a:t>3. </a:t>
            </a:r>
            <a:r>
              <a:rPr lang="es-ES" sz="2000" dirty="0">
                <a:solidFill>
                  <a:srgbClr val="FF0000"/>
                </a:solidFill>
                <a:latin typeface="Comic Sans MS" pitchFamily="66" charset="0"/>
              </a:rPr>
              <a:t>Análisis de la información obtenida </a:t>
            </a:r>
            <a:r>
              <a:rPr lang="es-ES" sz="2000" dirty="0">
                <a:latin typeface="Comic Sans MS" pitchFamily="66" charset="0"/>
              </a:rPr>
              <a:t>en la entrevista: esta es la parte que servirá al docente de evidencia del dominio y profundización de la investigación, ya que el estudiante hace una síntesis de la información obtenida, haciendo énfasis en los aspectos de especial interés, según la experiencia del estudiante y el desarrollo curricular de la asignatura.</a:t>
            </a: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10</a:t>
            </a:fld>
            <a:endParaRPr lang="en-US" smtClean="0">
              <a:solidFill>
                <a:srgbClr val="FEFFFF"/>
              </a:solidFill>
            </a:endParaRPr>
          </a:p>
        </p:txBody>
      </p:sp>
      <p:sp>
        <p:nvSpPr>
          <p:cNvPr id="5" name="Título 1"/>
          <p:cNvSpPr>
            <a:spLocks noGrp="1"/>
          </p:cNvSpPr>
          <p:nvPr>
            <p:ph type="title"/>
          </p:nvPr>
        </p:nvSpPr>
        <p:spPr>
          <a:xfrm>
            <a:off x="1576137" y="161925"/>
            <a:ext cx="10118557" cy="625475"/>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1606059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96981" y="579550"/>
            <a:ext cx="9159252" cy="6278450"/>
          </a:xfrm>
        </p:spPr>
        <p:txBody>
          <a:bodyPr/>
          <a:lstStyle/>
          <a:p>
            <a:pPr marL="0" indent="0" algn="ctr">
              <a:lnSpc>
                <a:spcPct val="115000"/>
              </a:lnSpc>
              <a:spcAft>
                <a:spcPts val="0"/>
              </a:spcAft>
              <a:buNone/>
            </a:pPr>
            <a:r>
              <a:rPr lang="es-ES" b="1" dirty="0">
                <a:latin typeface="Comic Sans MS" panose="030F0702030302020204" pitchFamily="66" charset="0"/>
                <a:ea typeface="Calibri" panose="020F0502020204030204" pitchFamily="34" charset="0"/>
                <a:cs typeface="Futura-Bold"/>
              </a:rPr>
              <a:t>El Diario de </a:t>
            </a:r>
            <a:r>
              <a:rPr lang="es-ES" b="1" dirty="0" smtClean="0">
                <a:latin typeface="Comic Sans MS" panose="030F0702030302020204" pitchFamily="66" charset="0"/>
                <a:ea typeface="Calibri" panose="020F0502020204030204" pitchFamily="34" charset="0"/>
                <a:cs typeface="Futura-Bold"/>
              </a:rPr>
              <a:t>Campo. Descripción</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a:latin typeface="Comic Sans MS" pitchFamily="66" charset="0"/>
              </a:rPr>
              <a:t>Consiste en la </a:t>
            </a:r>
            <a:r>
              <a:rPr lang="es-ES" sz="2000" dirty="0">
                <a:solidFill>
                  <a:srgbClr val="FF0000"/>
                </a:solidFill>
                <a:latin typeface="Comic Sans MS" pitchFamily="66" charset="0"/>
              </a:rPr>
              <a:t>observación de un </a:t>
            </a:r>
            <a:r>
              <a:rPr lang="es-ES" sz="2000" dirty="0" smtClean="0">
                <a:solidFill>
                  <a:srgbClr val="FF0000"/>
                </a:solidFill>
                <a:latin typeface="Comic Sans MS" pitchFamily="66" charset="0"/>
              </a:rPr>
              <a:t>acontecimiento</a:t>
            </a:r>
            <a:r>
              <a:rPr lang="es-ES" sz="2000" dirty="0" smtClean="0">
                <a:latin typeface="Comic Sans MS" pitchFamily="66" charset="0"/>
              </a:rPr>
              <a:t>, </a:t>
            </a:r>
            <a:r>
              <a:rPr lang="es-ES" sz="2000" dirty="0">
                <a:latin typeface="Comic Sans MS" pitchFamily="66" charset="0"/>
              </a:rPr>
              <a:t>recolectando la información directamente </a:t>
            </a:r>
            <a:r>
              <a:rPr lang="es-ES" sz="2000" dirty="0">
                <a:solidFill>
                  <a:srgbClr val="FF0000"/>
                </a:solidFill>
                <a:latin typeface="Comic Sans MS" pitchFamily="66" charset="0"/>
              </a:rPr>
              <a:t>con apuntes en un formato establecido </a:t>
            </a:r>
            <a:r>
              <a:rPr lang="es-ES" sz="2000" dirty="0">
                <a:latin typeface="Comic Sans MS" pitchFamily="66" charset="0"/>
              </a:rPr>
              <a:t>(diario, cuaderno), para luego analizar estos datos con base en los contenidos desarrollados en las clases.</a:t>
            </a:r>
          </a:p>
          <a:p>
            <a:pPr algn="just">
              <a:lnSpc>
                <a:spcPct val="115000"/>
              </a:lnSpc>
              <a:spcAft>
                <a:spcPts val="0"/>
              </a:spcAft>
            </a:pPr>
            <a:r>
              <a:rPr lang="es-ES" sz="2000" dirty="0">
                <a:latin typeface="Comic Sans MS" pitchFamily="66" charset="0"/>
              </a:rPr>
              <a:t>El diario de campo propicia en los estudiantes un encuentro analítico con la realidad, de forma que extraen de manera sistemática y controlada los datos del fenómeno tal y como suceden. </a:t>
            </a:r>
            <a:endParaRPr lang="es-ES" sz="2000" dirty="0" smtClean="0">
              <a:latin typeface="Comic Sans MS" pitchFamily="66" charset="0"/>
            </a:endParaRPr>
          </a:p>
          <a:p>
            <a:pPr algn="just">
              <a:lnSpc>
                <a:spcPct val="115000"/>
              </a:lnSpc>
              <a:spcAft>
                <a:spcPts val="0"/>
              </a:spcAft>
            </a:pPr>
            <a:r>
              <a:rPr lang="es-ES" sz="2000" dirty="0" smtClean="0">
                <a:latin typeface="Comic Sans MS" pitchFamily="66" charset="0"/>
              </a:rPr>
              <a:t>La </a:t>
            </a:r>
            <a:r>
              <a:rPr lang="es-ES" sz="2000" dirty="0">
                <a:latin typeface="Comic Sans MS" pitchFamily="66" charset="0"/>
              </a:rPr>
              <a:t>forma de utilizar esta técnica en la evaluación de competencias, puede variar según la asignatura donde se quiera aplicar, en el caso de Ciencias o Matemática, </a:t>
            </a:r>
            <a:r>
              <a:rPr lang="es-ES" sz="2000" dirty="0">
                <a:solidFill>
                  <a:srgbClr val="FF0000"/>
                </a:solidFill>
                <a:latin typeface="Comic Sans MS" pitchFamily="66" charset="0"/>
              </a:rPr>
              <a:t>la precisión con la que se deben recolectar los datos puede llegar a requerir del apoyo de instrumentos de medición </a:t>
            </a:r>
            <a:r>
              <a:rPr lang="es-ES" sz="2000" dirty="0">
                <a:latin typeface="Comic Sans MS" pitchFamily="66" charset="0"/>
              </a:rPr>
              <a:t>con alta precisión (temperatura, densidad, velocidad, presión, longitud, peso, etc.). </a:t>
            </a: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11</a:t>
            </a:fld>
            <a:endParaRPr lang="en-US" smtClean="0">
              <a:solidFill>
                <a:srgbClr val="FEFFFF"/>
              </a:solidFill>
            </a:endParaRPr>
          </a:p>
        </p:txBody>
      </p:sp>
      <p:sp>
        <p:nvSpPr>
          <p:cNvPr id="5" name="Título 1"/>
          <p:cNvSpPr>
            <a:spLocks noGrp="1"/>
          </p:cNvSpPr>
          <p:nvPr>
            <p:ph type="title"/>
          </p:nvPr>
        </p:nvSpPr>
        <p:spPr>
          <a:xfrm>
            <a:off x="1552075" y="0"/>
            <a:ext cx="9965418" cy="579549"/>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2031465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96981" y="579550"/>
            <a:ext cx="9255504" cy="6278450"/>
          </a:xfrm>
        </p:spPr>
        <p:txBody>
          <a:bodyPr/>
          <a:lstStyle/>
          <a:p>
            <a:pPr marL="0" indent="0" algn="ctr">
              <a:lnSpc>
                <a:spcPct val="115000"/>
              </a:lnSpc>
              <a:spcAft>
                <a:spcPts val="0"/>
              </a:spcAft>
              <a:buNone/>
            </a:pPr>
            <a:r>
              <a:rPr lang="es-ES" b="1" dirty="0">
                <a:latin typeface="Comic Sans MS" panose="030F0702030302020204" pitchFamily="66" charset="0"/>
                <a:ea typeface="Calibri" panose="020F0502020204030204" pitchFamily="34" charset="0"/>
                <a:cs typeface="Futura-Bold"/>
              </a:rPr>
              <a:t>El Diario de </a:t>
            </a:r>
            <a:r>
              <a:rPr lang="es-ES" b="1" dirty="0" smtClean="0">
                <a:latin typeface="Comic Sans MS" panose="030F0702030302020204" pitchFamily="66" charset="0"/>
                <a:ea typeface="Calibri" panose="020F0502020204030204" pitchFamily="34" charset="0"/>
                <a:cs typeface="Futura-Bold"/>
              </a:rPr>
              <a:t>Campo. Descripción</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smtClean="0">
                <a:latin typeface="Comic Sans MS" pitchFamily="66" charset="0"/>
              </a:rPr>
              <a:t>Otras </a:t>
            </a:r>
            <a:r>
              <a:rPr lang="es-ES" sz="2000" dirty="0">
                <a:latin typeface="Comic Sans MS" pitchFamily="66" charset="0"/>
              </a:rPr>
              <a:t>asignaturas como Ciencias Sociales o </a:t>
            </a:r>
            <a:r>
              <a:rPr lang="es-ES" sz="2000" dirty="0" smtClean="0">
                <a:latin typeface="Comic Sans MS" pitchFamily="66" charset="0"/>
              </a:rPr>
              <a:t>Lengua, requieren otras </a:t>
            </a:r>
            <a:r>
              <a:rPr lang="es-ES" sz="2000" dirty="0">
                <a:latin typeface="Comic Sans MS" pitchFamily="66" charset="0"/>
              </a:rPr>
              <a:t>condiciones, ya que </a:t>
            </a:r>
            <a:r>
              <a:rPr lang="es-ES" sz="2000" dirty="0">
                <a:solidFill>
                  <a:srgbClr val="FF0000"/>
                </a:solidFill>
                <a:latin typeface="Comic Sans MS" pitchFamily="66" charset="0"/>
              </a:rPr>
              <a:t>la observación se centra sobre todo en aspectos cualitativos</a:t>
            </a:r>
            <a:r>
              <a:rPr lang="es-ES" sz="2000" dirty="0">
                <a:latin typeface="Comic Sans MS" pitchFamily="66" charset="0"/>
              </a:rPr>
              <a:t>, propios de la complejidad de la conducta humana (por ejemplo: </a:t>
            </a:r>
            <a:endParaRPr lang="es-ES" sz="2000" dirty="0" smtClean="0">
              <a:latin typeface="Comic Sans MS" pitchFamily="66" charset="0"/>
            </a:endParaRPr>
          </a:p>
          <a:p>
            <a:pPr lvl="1" algn="just">
              <a:lnSpc>
                <a:spcPct val="115000"/>
              </a:lnSpc>
              <a:spcAft>
                <a:spcPts val="0"/>
              </a:spcAft>
              <a:buFont typeface="Wingdings" pitchFamily="2" charset="2"/>
              <a:buChar char="§"/>
            </a:pPr>
            <a:r>
              <a:rPr lang="es-ES" dirty="0" smtClean="0">
                <a:latin typeface="Comic Sans MS" pitchFamily="66" charset="0"/>
              </a:rPr>
              <a:t>observación </a:t>
            </a:r>
            <a:r>
              <a:rPr lang="es-ES" dirty="0">
                <a:latin typeface="Comic Sans MS" pitchFamily="66" charset="0"/>
              </a:rPr>
              <a:t>del comportamiento de los jóvenes pandilleros, </a:t>
            </a:r>
            <a:endParaRPr lang="es-ES" dirty="0" smtClean="0">
              <a:latin typeface="Comic Sans MS" pitchFamily="66" charset="0"/>
            </a:endParaRPr>
          </a:p>
          <a:p>
            <a:pPr lvl="1" algn="just">
              <a:lnSpc>
                <a:spcPct val="115000"/>
              </a:lnSpc>
              <a:spcAft>
                <a:spcPts val="0"/>
              </a:spcAft>
              <a:buFont typeface="Wingdings" pitchFamily="2" charset="2"/>
              <a:buChar char="§"/>
            </a:pPr>
            <a:r>
              <a:rPr lang="es-ES" dirty="0" smtClean="0">
                <a:latin typeface="Comic Sans MS" pitchFamily="66" charset="0"/>
              </a:rPr>
              <a:t>observación </a:t>
            </a:r>
            <a:r>
              <a:rPr lang="es-ES" dirty="0">
                <a:latin typeface="Comic Sans MS" pitchFamily="66" charset="0"/>
              </a:rPr>
              <a:t>de los vendedores ambulantes, </a:t>
            </a:r>
            <a:endParaRPr lang="es-ES" dirty="0" smtClean="0">
              <a:latin typeface="Comic Sans MS" pitchFamily="66" charset="0"/>
            </a:endParaRPr>
          </a:p>
          <a:p>
            <a:pPr lvl="1" algn="just">
              <a:lnSpc>
                <a:spcPct val="115000"/>
              </a:lnSpc>
              <a:spcAft>
                <a:spcPts val="0"/>
              </a:spcAft>
              <a:buFont typeface="Wingdings" pitchFamily="2" charset="2"/>
              <a:buChar char="§"/>
            </a:pPr>
            <a:r>
              <a:rPr lang="es-ES" dirty="0" smtClean="0">
                <a:latin typeface="Comic Sans MS" pitchFamily="66" charset="0"/>
              </a:rPr>
              <a:t>observación </a:t>
            </a:r>
            <a:r>
              <a:rPr lang="es-ES" dirty="0">
                <a:latin typeface="Comic Sans MS" pitchFamily="66" charset="0"/>
              </a:rPr>
              <a:t>de las fiestas patronales de mi pueblo, </a:t>
            </a:r>
            <a:endParaRPr lang="es-ES" dirty="0" smtClean="0">
              <a:latin typeface="Comic Sans MS" pitchFamily="66" charset="0"/>
            </a:endParaRPr>
          </a:p>
          <a:p>
            <a:pPr lvl="1" algn="just">
              <a:lnSpc>
                <a:spcPct val="115000"/>
              </a:lnSpc>
              <a:spcAft>
                <a:spcPts val="0"/>
              </a:spcAft>
              <a:buFont typeface="Wingdings" pitchFamily="2" charset="2"/>
              <a:buChar char="§"/>
            </a:pPr>
            <a:r>
              <a:rPr lang="es-ES" dirty="0" smtClean="0">
                <a:latin typeface="Comic Sans MS" pitchFamily="66" charset="0"/>
              </a:rPr>
              <a:t>observación </a:t>
            </a:r>
            <a:r>
              <a:rPr lang="es-ES" dirty="0">
                <a:latin typeface="Comic Sans MS" pitchFamily="66" charset="0"/>
              </a:rPr>
              <a:t>de los aficionados de un equipo en un encuentro deportivo, </a:t>
            </a:r>
            <a:endParaRPr lang="es-ES" dirty="0" smtClean="0">
              <a:latin typeface="Comic Sans MS" pitchFamily="66" charset="0"/>
            </a:endParaRPr>
          </a:p>
          <a:p>
            <a:pPr lvl="1" algn="just">
              <a:lnSpc>
                <a:spcPct val="115000"/>
              </a:lnSpc>
              <a:spcAft>
                <a:spcPts val="0"/>
              </a:spcAft>
              <a:buFont typeface="Wingdings" pitchFamily="2" charset="2"/>
              <a:buChar char="§"/>
            </a:pPr>
            <a:r>
              <a:rPr lang="es-ES" dirty="0" smtClean="0">
                <a:latin typeface="Comic Sans MS" pitchFamily="66" charset="0"/>
              </a:rPr>
              <a:t>observación </a:t>
            </a:r>
            <a:r>
              <a:rPr lang="es-ES" dirty="0">
                <a:latin typeface="Comic Sans MS" pitchFamily="66" charset="0"/>
              </a:rPr>
              <a:t>de la germinación de la </a:t>
            </a:r>
            <a:r>
              <a:rPr lang="es-ES" dirty="0" smtClean="0">
                <a:latin typeface="Comic Sans MS" pitchFamily="66" charset="0"/>
              </a:rPr>
              <a:t>semilla...</a:t>
            </a:r>
            <a:endParaRPr lang="es-ES" dirty="0">
              <a:latin typeface="Comic Sans MS" pitchFamily="66" charset="0"/>
            </a:endParaRP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12</a:t>
            </a:fld>
            <a:endParaRPr lang="en-US" smtClean="0">
              <a:solidFill>
                <a:srgbClr val="FEFFFF"/>
              </a:solidFill>
            </a:endParaRPr>
          </a:p>
        </p:txBody>
      </p:sp>
      <p:sp>
        <p:nvSpPr>
          <p:cNvPr id="5" name="Título 1"/>
          <p:cNvSpPr>
            <a:spLocks noGrp="1"/>
          </p:cNvSpPr>
          <p:nvPr>
            <p:ph type="title"/>
          </p:nvPr>
        </p:nvSpPr>
        <p:spPr>
          <a:xfrm>
            <a:off x="1552075" y="0"/>
            <a:ext cx="9965418" cy="579549"/>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2031465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90691" y="787400"/>
            <a:ext cx="9582898" cy="6070600"/>
          </a:xfrm>
        </p:spPr>
        <p:txBody>
          <a:bodyPr/>
          <a:lstStyle/>
          <a:p>
            <a:pPr marL="0" indent="0" algn="ctr">
              <a:buNone/>
            </a:pPr>
            <a:r>
              <a:rPr lang="es-ES" b="1" dirty="0">
                <a:latin typeface="Comic Sans MS" panose="030F0702030302020204" pitchFamily="66" charset="0"/>
                <a:ea typeface="Calibri" panose="020F0502020204030204" pitchFamily="34" charset="0"/>
                <a:cs typeface="Futura-Bold"/>
              </a:rPr>
              <a:t>El Diario de Campo. </a:t>
            </a:r>
            <a:r>
              <a:rPr lang="es-ES" b="1" dirty="0" smtClean="0">
                <a:latin typeface="Comic Sans MS" panose="030F0702030302020204" pitchFamily="66" charset="0"/>
                <a:ea typeface="Calibri" panose="020F0502020204030204" pitchFamily="34" charset="0"/>
                <a:cs typeface="Futura-Bold"/>
              </a:rPr>
              <a:t>Estructura</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algn="just"/>
            <a:r>
              <a:rPr lang="es-ES" sz="2000" dirty="0">
                <a:latin typeface="Comic Sans MS" pitchFamily="66" charset="0"/>
              </a:rPr>
              <a:t>La estructura del diario de </a:t>
            </a:r>
            <a:r>
              <a:rPr lang="es-ES" sz="2000" dirty="0" smtClean="0">
                <a:latin typeface="Comic Sans MS" pitchFamily="66" charset="0"/>
              </a:rPr>
              <a:t>campo </a:t>
            </a:r>
            <a:r>
              <a:rPr lang="es-ES" sz="2000" dirty="0">
                <a:latin typeface="Comic Sans MS" pitchFamily="66" charset="0"/>
              </a:rPr>
              <a:t>estará </a:t>
            </a:r>
            <a:r>
              <a:rPr lang="es-ES" sz="2000" dirty="0">
                <a:solidFill>
                  <a:srgbClr val="FF0000"/>
                </a:solidFill>
                <a:latin typeface="Comic Sans MS" pitchFamily="66" charset="0"/>
              </a:rPr>
              <a:t>sujeta al número de observaciones necesarias que se establezcan</a:t>
            </a:r>
            <a:r>
              <a:rPr lang="es-ES" sz="2000" dirty="0">
                <a:latin typeface="Comic Sans MS" pitchFamily="66" charset="0"/>
              </a:rPr>
              <a:t> entre los estudiantes y el </a:t>
            </a:r>
            <a:r>
              <a:rPr lang="es-ES" sz="2000" dirty="0" smtClean="0">
                <a:latin typeface="Comic Sans MS" pitchFamily="66" charset="0"/>
              </a:rPr>
              <a:t>docente, </a:t>
            </a:r>
            <a:r>
              <a:rPr lang="es-ES" sz="2000" dirty="0">
                <a:latin typeface="Comic Sans MS" pitchFamily="66" charset="0"/>
              </a:rPr>
              <a:t>al tipo de hechos o actos a observar </a:t>
            </a:r>
            <a:r>
              <a:rPr lang="es-ES" sz="2000" dirty="0">
                <a:solidFill>
                  <a:srgbClr val="FF0000"/>
                </a:solidFill>
                <a:latin typeface="Comic Sans MS" pitchFamily="66" charset="0"/>
              </a:rPr>
              <a:t>y a las condiciones en que se tomarán los datos</a:t>
            </a:r>
            <a:r>
              <a:rPr lang="es-ES" sz="2000" dirty="0">
                <a:latin typeface="Comic Sans MS" pitchFamily="66" charset="0"/>
              </a:rPr>
              <a:t>. Generalmente se pone un instrumento con dos columnas: descripción y reflexión, sin embargo, dependiendo del tema y del nivel educativo de los estudiantes, se puede poner una tercera columna que recoja impresiones producidas de los hechos estudiados.</a:t>
            </a:r>
          </a:p>
          <a:p>
            <a:endParaRPr lang="es-ES" dirty="0">
              <a:latin typeface="Comic Sans MS" panose="030F0702030302020204" pitchFamily="66" charset="0"/>
              <a:ea typeface="Calibri" panose="020F0502020204030204" pitchFamily="34" charset="0"/>
              <a:cs typeface="BernhardModernStd-Roman"/>
            </a:endParaRPr>
          </a:p>
          <a:p>
            <a:endParaRPr lang="es-ES" dirty="0" smtClean="0">
              <a:latin typeface="Comic Sans MS" panose="030F0702030302020204" pitchFamily="66" charset="0"/>
              <a:ea typeface="Calibri" panose="020F0502020204030204" pitchFamily="34" charset="0"/>
              <a:cs typeface="BernhardModernStd-Roman"/>
            </a:endParaRPr>
          </a:p>
          <a:p>
            <a:endParaRPr lang="es-ES" dirty="0">
              <a:latin typeface="Comic Sans MS" panose="030F0702030302020204" pitchFamily="66" charset="0"/>
              <a:ea typeface="Calibri" panose="020F0502020204030204" pitchFamily="34" charset="0"/>
              <a:cs typeface="BernhardModernStd-Roman"/>
            </a:endParaRPr>
          </a:p>
          <a:p>
            <a:endParaRPr lang="es-ES" dirty="0" smtClean="0">
              <a:latin typeface="Comic Sans MS" panose="030F0702030302020204" pitchFamily="66" charset="0"/>
              <a:ea typeface="Calibri" panose="020F0502020204030204" pitchFamily="34" charset="0"/>
              <a:cs typeface="BernhardModernStd-Roman"/>
            </a:endParaRPr>
          </a:p>
          <a:p>
            <a:endParaRPr lang="es-ES" dirty="0">
              <a:latin typeface="Comic Sans MS" panose="030F0702030302020204" pitchFamily="66" charset="0"/>
              <a:ea typeface="Calibri" panose="020F0502020204030204" pitchFamily="34" charset="0"/>
              <a:cs typeface="BernhardModernStd-Roman"/>
            </a:endParaRPr>
          </a:p>
          <a:p>
            <a:endParaRPr lang="es-ES" dirty="0" smtClean="0">
              <a:latin typeface="Comic Sans MS" panose="030F0702030302020204" pitchFamily="66" charset="0"/>
              <a:ea typeface="Calibri" panose="020F0502020204030204" pitchFamily="34" charset="0"/>
              <a:cs typeface="BernhardModernStd-Roman"/>
            </a:endParaRPr>
          </a:p>
          <a:p>
            <a:endParaRPr lang="es-ES" dirty="0" smtClean="0">
              <a:latin typeface="Comic Sans MS" panose="030F0702030302020204" pitchFamily="66" charset="0"/>
              <a:ea typeface="Calibri" panose="020F0502020204030204" pitchFamily="34" charset="0"/>
              <a:cs typeface="BernhardModernStd-Roman"/>
            </a:endParaRPr>
          </a:p>
          <a:p>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13</a:t>
            </a:fld>
            <a:endParaRPr lang="en-US" smtClean="0">
              <a:solidFill>
                <a:srgbClr val="FEFFFF"/>
              </a:solidFill>
            </a:endParaRPr>
          </a:p>
        </p:txBody>
      </p:sp>
      <p:sp>
        <p:nvSpPr>
          <p:cNvPr id="5" name="Título 1"/>
          <p:cNvSpPr>
            <a:spLocks noGrp="1"/>
          </p:cNvSpPr>
          <p:nvPr>
            <p:ph type="title"/>
          </p:nvPr>
        </p:nvSpPr>
        <p:spPr>
          <a:xfrm>
            <a:off x="1443790" y="161925"/>
            <a:ext cx="10060824" cy="625475"/>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2756615890"/>
              </p:ext>
            </p:extLst>
          </p:nvPr>
        </p:nvGraphicFramePr>
        <p:xfrm>
          <a:off x="3090929" y="3374265"/>
          <a:ext cx="7225048" cy="1744169"/>
        </p:xfrm>
        <a:graphic>
          <a:graphicData uri="http://schemas.openxmlformats.org/drawingml/2006/table">
            <a:tbl>
              <a:tblPr firstRow="1" firstCol="1" bandRow="1"/>
              <a:tblGrid>
                <a:gridCol w="3612524"/>
                <a:gridCol w="3612524"/>
              </a:tblGrid>
              <a:tr h="1159099">
                <a:tc gridSpan="2">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N°</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Fecha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Lugar</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Tema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Propósito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292535">
                <a:tc>
                  <a:txBody>
                    <a:bodyPr/>
                    <a:lstStyle/>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Descripción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Reflexión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535">
                <a:tc>
                  <a:txBody>
                    <a:bodyPr/>
                    <a:lstStyle/>
                    <a:p>
                      <a:pPr>
                        <a:lnSpc>
                          <a:spcPct val="115000"/>
                        </a:lnSpc>
                        <a:spcAft>
                          <a:spcPts val="0"/>
                        </a:spcAft>
                      </a:pPr>
                      <a:r>
                        <a:rPr lang="es-ES" sz="1200">
                          <a:effectLst/>
                          <a:latin typeface="Futura-CondensedLight"/>
                          <a:ea typeface="Calibri" panose="020F0502020204030204" pitchFamily="34" charset="0"/>
                          <a:cs typeface="Futura-CondensedLigh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effectLst/>
                          <a:latin typeface="Futura-CondensedLight"/>
                          <a:ea typeface="Calibri" panose="020F0502020204030204" pitchFamily="34" charset="0"/>
                          <a:cs typeface="Futura-CondensedLigh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2164080214"/>
              </p:ext>
            </p:extLst>
          </p:nvPr>
        </p:nvGraphicFramePr>
        <p:xfrm>
          <a:off x="3090929" y="5273899"/>
          <a:ext cx="7250805" cy="1584101"/>
        </p:xfrm>
        <a:graphic>
          <a:graphicData uri="http://schemas.openxmlformats.org/drawingml/2006/table">
            <a:tbl>
              <a:tblPr firstRow="1" firstCol="1" bandRow="1"/>
              <a:tblGrid>
                <a:gridCol w="2592661"/>
                <a:gridCol w="2503690"/>
                <a:gridCol w="2154454"/>
              </a:tblGrid>
              <a:tr h="1131501">
                <a:tc gridSpan="3">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N°</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Fecha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Lugar</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Tema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Propósito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26300">
                <a:tc>
                  <a:txBody>
                    <a:bodyPr/>
                    <a:lstStyle/>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Descripción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Impresión producida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Reflexión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300">
                <a:tc>
                  <a:txBody>
                    <a:bodyPr/>
                    <a:lstStyle/>
                    <a:p>
                      <a:pPr>
                        <a:lnSpc>
                          <a:spcPct val="115000"/>
                        </a:lnSpc>
                        <a:spcAft>
                          <a:spcPts val="0"/>
                        </a:spcAft>
                      </a:pPr>
                      <a:r>
                        <a:rPr lang="es-ES" sz="1200">
                          <a:effectLst/>
                          <a:latin typeface="Futura-CondensedLight"/>
                          <a:ea typeface="Calibri" panose="020F0502020204030204" pitchFamily="34" charset="0"/>
                          <a:cs typeface="Futura-CondensedLigh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effectLst/>
                          <a:latin typeface="Futura-CondensedLight"/>
                          <a:ea typeface="Calibri" panose="020F0502020204030204" pitchFamily="34" charset="0"/>
                          <a:cs typeface="Futura-CondensedLigh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effectLst/>
                          <a:latin typeface="Futura-CondensedLight"/>
                          <a:ea typeface="Calibri" panose="020F0502020204030204" pitchFamily="34" charset="0"/>
                          <a:cs typeface="Futura-CondensedLigh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30317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906589" y="969962"/>
            <a:ext cx="9006054" cy="5138670"/>
          </a:xfrm>
        </p:spPr>
        <p:txBody>
          <a:bodyPr/>
          <a:lstStyle/>
          <a:p>
            <a:pPr marL="0" lvl="0" indent="0" algn="ctr">
              <a:buClr>
                <a:srgbClr val="A53010"/>
              </a:buClr>
              <a:buNone/>
            </a:pPr>
            <a:r>
              <a:rPr lang="es-ES" b="1" dirty="0">
                <a:latin typeface="Comic Sans MS" panose="030F0702030302020204" pitchFamily="66" charset="0"/>
                <a:ea typeface="Calibri" panose="020F0502020204030204" pitchFamily="34" charset="0"/>
                <a:cs typeface="Futura-Bold"/>
              </a:rPr>
              <a:t>El Diario de Campo. Estructura</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dirty="0" smtClean="0"/>
          </a:p>
          <a:p>
            <a:pPr algn="just">
              <a:lnSpc>
                <a:spcPct val="150000"/>
              </a:lnSpc>
            </a:pPr>
            <a:r>
              <a:rPr lang="es-ES" sz="2000" dirty="0">
                <a:latin typeface="Comic Sans MS" pitchFamily="66" charset="0"/>
              </a:rPr>
              <a:t>Es importante tener claro que lo registrado en el diario de campo por el estudiante, no será la realidad en sí misma, sino </a:t>
            </a:r>
            <a:r>
              <a:rPr lang="es-ES" sz="2000" dirty="0">
                <a:solidFill>
                  <a:srgbClr val="FF0000"/>
                </a:solidFill>
                <a:latin typeface="Comic Sans MS" pitchFamily="66" charset="0"/>
              </a:rPr>
              <a:t>la realidad vista a través de sus ojos como el investigador </a:t>
            </a:r>
            <a:r>
              <a:rPr lang="es-ES" sz="2000" dirty="0">
                <a:latin typeface="Comic Sans MS" pitchFamily="66" charset="0"/>
              </a:rPr>
              <a:t>en que se convierte, con sus percepciones y condicionamientos personales. </a:t>
            </a:r>
            <a:endParaRPr lang="es-ES" sz="2000" dirty="0" smtClean="0">
              <a:latin typeface="Comic Sans MS" pitchFamily="66" charset="0"/>
            </a:endParaRPr>
          </a:p>
          <a:p>
            <a:pPr algn="just">
              <a:lnSpc>
                <a:spcPct val="150000"/>
              </a:lnSpc>
            </a:pPr>
            <a:r>
              <a:rPr lang="es-ES" sz="2000" dirty="0" smtClean="0">
                <a:solidFill>
                  <a:srgbClr val="FF0000"/>
                </a:solidFill>
                <a:latin typeface="Comic Sans MS" pitchFamily="66" charset="0"/>
              </a:rPr>
              <a:t>La </a:t>
            </a:r>
            <a:r>
              <a:rPr lang="es-ES" sz="2000" dirty="0">
                <a:solidFill>
                  <a:srgbClr val="FF0000"/>
                </a:solidFill>
                <a:latin typeface="Comic Sans MS" pitchFamily="66" charset="0"/>
              </a:rPr>
              <a:t>subjetividad entra en juego desde el momento del registro de los hechos, y no sólo en su interpretación</a:t>
            </a:r>
            <a:r>
              <a:rPr lang="es-ES" sz="2000" dirty="0">
                <a:latin typeface="Comic Sans MS" pitchFamily="66" charset="0"/>
              </a:rPr>
              <a:t>. Por eso, aunque sea el mismo hecho investigado, es bien probable que los resultados sean diferentes entre los estudiantes, y el docente tendrá que considerar esto a la hora de la calificación.</a:t>
            </a:r>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14</a:t>
            </a:fld>
            <a:endParaRPr lang="en-US" smtClean="0">
              <a:solidFill>
                <a:srgbClr val="FEFFFF"/>
              </a:solidFill>
            </a:endParaRPr>
          </a:p>
        </p:txBody>
      </p:sp>
      <p:sp>
        <p:nvSpPr>
          <p:cNvPr id="5" name="Título 1"/>
          <p:cNvSpPr>
            <a:spLocks noGrp="1"/>
          </p:cNvSpPr>
          <p:nvPr>
            <p:ph type="title"/>
          </p:nvPr>
        </p:nvSpPr>
        <p:spPr>
          <a:xfrm>
            <a:off x="1588168" y="161925"/>
            <a:ext cx="10166685" cy="625475"/>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2541955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48496" y="1004552"/>
            <a:ext cx="9649157" cy="5628068"/>
          </a:xfrm>
        </p:spPr>
        <p:txBody>
          <a:bodyPr/>
          <a:lstStyle/>
          <a:p>
            <a:pPr marL="0" lvl="0" indent="0" algn="ctr">
              <a:buClr>
                <a:srgbClr val="A53010"/>
              </a:buClr>
              <a:buNone/>
            </a:pPr>
            <a:r>
              <a:rPr lang="es-ES" b="1" dirty="0">
                <a:latin typeface="Comic Sans MS" panose="030F0702030302020204" pitchFamily="66" charset="0"/>
                <a:ea typeface="Calibri" panose="020F0502020204030204" pitchFamily="34" charset="0"/>
                <a:cs typeface="Futura-Bold"/>
              </a:rPr>
              <a:t>El Diario de Campo. </a:t>
            </a:r>
            <a:r>
              <a:rPr lang="es-ES" b="1" dirty="0" smtClean="0">
                <a:latin typeface="Comic Sans MS" panose="030F0702030302020204" pitchFamily="66" charset="0"/>
                <a:ea typeface="Calibri" panose="020F0502020204030204" pitchFamily="34" charset="0"/>
                <a:cs typeface="Futura-Bold"/>
              </a:rPr>
              <a:t>Procedimiento</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dirty="0" smtClean="0"/>
          </a:p>
          <a:p>
            <a:pPr algn="just">
              <a:lnSpc>
                <a:spcPct val="115000"/>
              </a:lnSpc>
              <a:spcAft>
                <a:spcPts val="0"/>
              </a:spcAft>
            </a:pPr>
            <a:r>
              <a:rPr lang="es-ES" sz="2000" dirty="0">
                <a:latin typeface="Comic Sans MS" pitchFamily="66" charset="0"/>
              </a:rPr>
              <a:t>1. Se realiza una observación general de los hechos.</a:t>
            </a:r>
          </a:p>
          <a:p>
            <a:pPr algn="just">
              <a:lnSpc>
                <a:spcPct val="115000"/>
              </a:lnSpc>
              <a:spcAft>
                <a:spcPts val="0"/>
              </a:spcAft>
            </a:pPr>
            <a:r>
              <a:rPr lang="es-ES" sz="2000" dirty="0">
                <a:latin typeface="Comic Sans MS" pitchFamily="66" charset="0"/>
              </a:rPr>
              <a:t>2. Se escribe el día y la hora del momento de la observación.</a:t>
            </a:r>
          </a:p>
          <a:p>
            <a:pPr algn="just">
              <a:lnSpc>
                <a:spcPct val="115000"/>
              </a:lnSpc>
              <a:spcAft>
                <a:spcPts val="0"/>
              </a:spcAft>
            </a:pPr>
            <a:r>
              <a:rPr lang="es-ES" sz="2000" dirty="0">
                <a:latin typeface="Comic Sans MS" pitchFamily="66" charset="0"/>
              </a:rPr>
              <a:t>3. Se narran o describen todos los hechos observados (acciones, olores, sonidos, clima, etc.)</a:t>
            </a:r>
          </a:p>
          <a:p>
            <a:pPr algn="just">
              <a:lnSpc>
                <a:spcPct val="115000"/>
              </a:lnSpc>
              <a:spcAft>
                <a:spcPts val="0"/>
              </a:spcAft>
            </a:pPr>
            <a:r>
              <a:rPr lang="es-ES" sz="2000" dirty="0">
                <a:latin typeface="Comic Sans MS" pitchFamily="66" charset="0"/>
              </a:rPr>
              <a:t>4. Se escriben también las impresiones que estos acontecimientos provocan.</a:t>
            </a:r>
          </a:p>
          <a:p>
            <a:pPr algn="just">
              <a:lnSpc>
                <a:spcPct val="115000"/>
              </a:lnSpc>
              <a:spcAft>
                <a:spcPts val="0"/>
              </a:spcAft>
            </a:pPr>
            <a:r>
              <a:rPr lang="es-ES" sz="2000" dirty="0">
                <a:latin typeface="Comic Sans MS" pitchFamily="66" charset="0"/>
              </a:rPr>
              <a:t>5. En la segunda columna del diario se desarrollan las conclusiones, partiendo de las impresiones causadas; en esta parte cabe la posibilidad que el estudiante consulte los textos y los apuntes de sus clases, como medio de apoyo para asegurar la veracidad del análisis.</a:t>
            </a:r>
          </a:p>
          <a:p>
            <a:pPr algn="just"/>
            <a:r>
              <a:rPr lang="es-ES" sz="2000" dirty="0">
                <a:latin typeface="Comic Sans MS" pitchFamily="66" charset="0"/>
              </a:rPr>
              <a:t>6. Se hace una diferencia entre los elementos específicos de estudio y los elementos generales.</a:t>
            </a:r>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15</a:t>
            </a:fld>
            <a:endParaRPr lang="en-US" smtClean="0">
              <a:solidFill>
                <a:srgbClr val="FEFFFF"/>
              </a:solidFill>
            </a:endParaRPr>
          </a:p>
        </p:txBody>
      </p:sp>
      <p:sp>
        <p:nvSpPr>
          <p:cNvPr id="5" name="Título 1"/>
          <p:cNvSpPr>
            <a:spLocks noGrp="1"/>
          </p:cNvSpPr>
          <p:nvPr>
            <p:ph type="title"/>
          </p:nvPr>
        </p:nvSpPr>
        <p:spPr>
          <a:xfrm>
            <a:off x="1491916" y="161925"/>
            <a:ext cx="10012697" cy="625475"/>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1365747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93767" y="565484"/>
            <a:ext cx="9391065" cy="6292516"/>
          </a:xfrm>
        </p:spPr>
        <p:txBody>
          <a:bodyPr/>
          <a:lstStyle/>
          <a:p>
            <a:pPr marL="0" indent="0" algn="ctr">
              <a:lnSpc>
                <a:spcPct val="115000"/>
              </a:lnSpc>
              <a:spcAft>
                <a:spcPts val="0"/>
              </a:spcAft>
              <a:buNone/>
            </a:pPr>
            <a:r>
              <a:rPr lang="es-ES" b="1" dirty="0">
                <a:latin typeface="Comic Sans MS" panose="030F0702030302020204" pitchFamily="66" charset="0"/>
                <a:ea typeface="Calibri" panose="020F0502020204030204" pitchFamily="34" charset="0"/>
                <a:cs typeface="Futura-Bold"/>
              </a:rPr>
              <a:t>Las Realizaciones y </a:t>
            </a:r>
            <a:r>
              <a:rPr lang="es-ES" b="1" dirty="0" smtClean="0">
                <a:latin typeface="Comic Sans MS" panose="030F0702030302020204" pitchFamily="66" charset="0"/>
                <a:ea typeface="Calibri" panose="020F0502020204030204" pitchFamily="34" charset="0"/>
                <a:cs typeface="Futura-Bold"/>
              </a:rPr>
              <a:t>Exhibiciones. Descripción</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ES" sz="2000" dirty="0">
                <a:latin typeface="Comic Sans MS" pitchFamily="66" charset="0"/>
              </a:rPr>
              <a:t>Es una técnica de evaluación, que se basa en la </a:t>
            </a:r>
            <a:r>
              <a:rPr lang="es-ES" sz="2000" dirty="0">
                <a:solidFill>
                  <a:srgbClr val="FF0000"/>
                </a:solidFill>
                <a:latin typeface="Comic Sans MS" pitchFamily="66" charset="0"/>
              </a:rPr>
              <a:t>demostración o explicación del funcionamiento de un dispositivo</a:t>
            </a:r>
            <a:r>
              <a:rPr lang="es-ES" sz="2000" dirty="0">
                <a:latin typeface="Comic Sans MS" pitchFamily="66" charset="0"/>
              </a:rPr>
              <a:t> o la demostración de un procedimiento a seguir en caso de una situación específica. Se trata de poner al estudiante en una situación hipotética y que él realice el procedimiento a seguir, superando las dificultades que en dicha situación se han establecido o simulado.</a:t>
            </a:r>
          </a:p>
          <a:p>
            <a:pPr algn="just">
              <a:lnSpc>
                <a:spcPct val="150000"/>
              </a:lnSpc>
            </a:pPr>
            <a:r>
              <a:rPr lang="es-ES" sz="2000" dirty="0">
                <a:latin typeface="Comic Sans MS" pitchFamily="66" charset="0"/>
              </a:rPr>
              <a:t>Esta </a:t>
            </a:r>
            <a:r>
              <a:rPr lang="es-ES" sz="2000" dirty="0">
                <a:solidFill>
                  <a:srgbClr val="FF0000"/>
                </a:solidFill>
                <a:latin typeface="Comic Sans MS" pitchFamily="66" charset="0"/>
              </a:rPr>
              <a:t>técnica de evaluación está muy vinculada con la elaboración de proyectos</a:t>
            </a:r>
            <a:r>
              <a:rPr lang="es-ES" sz="2000" dirty="0">
                <a:latin typeface="Comic Sans MS" pitchFamily="66" charset="0"/>
              </a:rPr>
              <a:t>, ya que en su mayoría estos trabajos son presentados al resto de estudiantes, a grupos afines a estos o a los mismos docentes, y para ello perfectamente se puede utilizar esta técnica para exhibir la investigación realizada y hacer una demostración del procedimiento seguido para resolver la problemática planteada en el proyecto.</a:t>
            </a: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16</a:t>
            </a:fld>
            <a:endParaRPr lang="en-US" smtClean="0">
              <a:solidFill>
                <a:srgbClr val="FEFFFF"/>
              </a:solidFill>
            </a:endParaRPr>
          </a:p>
        </p:txBody>
      </p:sp>
      <p:sp>
        <p:nvSpPr>
          <p:cNvPr id="5" name="Título 1"/>
          <p:cNvSpPr>
            <a:spLocks noGrp="1"/>
          </p:cNvSpPr>
          <p:nvPr>
            <p:ph type="title"/>
          </p:nvPr>
        </p:nvSpPr>
        <p:spPr>
          <a:xfrm>
            <a:off x="1491916" y="0"/>
            <a:ext cx="10012697" cy="475749"/>
          </a:xfrm>
        </p:spPr>
        <p:txBody>
          <a:bodyPr rtlCol="0">
            <a:no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1603963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906589" y="565484"/>
            <a:ext cx="9463254" cy="6292516"/>
          </a:xfrm>
        </p:spPr>
        <p:txBody>
          <a:bodyPr/>
          <a:lstStyle/>
          <a:p>
            <a:pPr marL="0" lvl="0" indent="0" algn="ctr">
              <a:lnSpc>
                <a:spcPct val="115000"/>
              </a:lnSpc>
              <a:spcAft>
                <a:spcPts val="0"/>
              </a:spcAft>
              <a:buClr>
                <a:srgbClr val="A53010"/>
              </a:buClr>
              <a:buNone/>
            </a:pPr>
            <a:r>
              <a:rPr lang="es-ES" b="1" dirty="0">
                <a:latin typeface="Comic Sans MS" panose="030F0702030302020204" pitchFamily="66" charset="0"/>
                <a:ea typeface="Calibri" panose="020F0502020204030204" pitchFamily="34" charset="0"/>
                <a:cs typeface="Futura-Bold"/>
              </a:rPr>
              <a:t>Las Realizaciones y Exhibiciones. </a:t>
            </a:r>
            <a:r>
              <a:rPr lang="es-ES" b="1" dirty="0" smtClean="0">
                <a:latin typeface="Comic Sans MS" panose="030F0702030302020204" pitchFamily="66" charset="0"/>
                <a:ea typeface="Calibri" panose="020F0502020204030204" pitchFamily="34" charset="0"/>
                <a:cs typeface="Futura-Bold"/>
              </a:rPr>
              <a:t>Procedimiento</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smtClean="0">
                <a:solidFill>
                  <a:srgbClr val="FF0000"/>
                </a:solidFill>
                <a:latin typeface="Comic Sans MS" pitchFamily="66" charset="0"/>
              </a:rPr>
              <a:t>Explicación </a:t>
            </a:r>
            <a:r>
              <a:rPr lang="es-ES" sz="2000" dirty="0">
                <a:solidFill>
                  <a:srgbClr val="FF0000"/>
                </a:solidFill>
                <a:latin typeface="Comic Sans MS" pitchFamily="66" charset="0"/>
              </a:rPr>
              <a:t>verbal</a:t>
            </a:r>
            <a:r>
              <a:rPr lang="es-ES" sz="2000" dirty="0">
                <a:latin typeface="Comic Sans MS" pitchFamily="66" charset="0"/>
              </a:rPr>
              <a:t>: requiere una cuidadosa preparación con una descripción exacta del procedimiento y/o asimilación de los conceptos que se van a explicar.</a:t>
            </a:r>
          </a:p>
          <a:p>
            <a:pPr algn="just">
              <a:lnSpc>
                <a:spcPct val="115000"/>
              </a:lnSpc>
              <a:spcAft>
                <a:spcPts val="0"/>
              </a:spcAft>
            </a:pPr>
            <a:r>
              <a:rPr lang="es-ES" sz="2000" dirty="0" smtClean="0">
                <a:solidFill>
                  <a:srgbClr val="FF0000"/>
                </a:solidFill>
                <a:latin typeface="Comic Sans MS" pitchFamily="66" charset="0"/>
              </a:rPr>
              <a:t>Preparación </a:t>
            </a:r>
            <a:r>
              <a:rPr lang="es-ES" sz="2000" dirty="0">
                <a:solidFill>
                  <a:srgbClr val="FF0000"/>
                </a:solidFill>
                <a:latin typeface="Comic Sans MS" pitchFamily="66" charset="0"/>
              </a:rPr>
              <a:t>de materiales</a:t>
            </a:r>
            <a:r>
              <a:rPr lang="es-ES" sz="2000" dirty="0">
                <a:latin typeface="Comic Sans MS" pitchFamily="66" charset="0"/>
              </a:rPr>
              <a:t>: como actividad previa a la demostración, se determina bien el material o equipo que se necesita, verificando su funcionamiento correcto.</a:t>
            </a:r>
          </a:p>
          <a:p>
            <a:pPr algn="just">
              <a:lnSpc>
                <a:spcPct val="115000"/>
              </a:lnSpc>
              <a:spcAft>
                <a:spcPts val="0"/>
              </a:spcAft>
            </a:pPr>
            <a:r>
              <a:rPr lang="es-ES" sz="2000" dirty="0" smtClean="0">
                <a:solidFill>
                  <a:srgbClr val="FF0000"/>
                </a:solidFill>
                <a:latin typeface="Comic Sans MS" pitchFamily="66" charset="0"/>
              </a:rPr>
              <a:t>Demostración</a:t>
            </a:r>
            <a:r>
              <a:rPr lang="es-ES" sz="2000" dirty="0" smtClean="0">
                <a:latin typeface="Comic Sans MS" pitchFamily="66" charset="0"/>
              </a:rPr>
              <a:t>: </a:t>
            </a:r>
            <a:r>
              <a:rPr lang="es-ES" sz="2000" dirty="0">
                <a:latin typeface="Comic Sans MS" pitchFamily="66" charset="0"/>
              </a:rPr>
              <a:t>se hacen varias demostraciones o exhibiciones hasta llegar a </a:t>
            </a:r>
            <a:r>
              <a:rPr lang="es-ES" sz="2000" dirty="0" smtClean="0">
                <a:latin typeface="Comic Sans MS" pitchFamily="66" charset="0"/>
              </a:rPr>
              <a:t>una </a:t>
            </a:r>
            <a:r>
              <a:rPr lang="es-ES" sz="2000" dirty="0">
                <a:latin typeface="Comic Sans MS" pitchFamily="66" charset="0"/>
              </a:rPr>
              <a:t>demostración final que cubra la serie de tareas completas y procedimientos, desde la más sencilla a la más compleja.</a:t>
            </a:r>
          </a:p>
          <a:p>
            <a:pPr algn="just">
              <a:lnSpc>
                <a:spcPct val="115000"/>
              </a:lnSpc>
              <a:spcAft>
                <a:spcPts val="0"/>
              </a:spcAft>
            </a:pPr>
            <a:r>
              <a:rPr lang="es-ES" sz="2000" dirty="0" smtClean="0">
                <a:solidFill>
                  <a:srgbClr val="FF0000"/>
                </a:solidFill>
                <a:latin typeface="Comic Sans MS" pitchFamily="66" charset="0"/>
              </a:rPr>
              <a:t>Debate</a:t>
            </a:r>
            <a:r>
              <a:rPr lang="es-ES" sz="2000" dirty="0" smtClean="0">
                <a:latin typeface="Comic Sans MS" pitchFamily="66" charset="0"/>
              </a:rPr>
              <a:t>: </a:t>
            </a:r>
            <a:r>
              <a:rPr lang="es-ES" sz="2000" dirty="0">
                <a:latin typeface="Comic Sans MS" pitchFamily="66" charset="0"/>
              </a:rPr>
              <a:t>se deja un espacio de preguntas y respuestas para las personas a las que se está dirigiendo el estudiante.</a:t>
            </a:r>
          </a:p>
          <a:p>
            <a:pPr algn="just">
              <a:lnSpc>
                <a:spcPct val="115000"/>
              </a:lnSpc>
              <a:spcAft>
                <a:spcPts val="0"/>
              </a:spcAft>
            </a:pPr>
            <a:r>
              <a:rPr lang="es-ES" sz="2000" dirty="0" smtClean="0">
                <a:solidFill>
                  <a:srgbClr val="FF0000"/>
                </a:solidFill>
                <a:latin typeface="Comic Sans MS" pitchFamily="66" charset="0"/>
              </a:rPr>
              <a:t>Ejercicios </a:t>
            </a:r>
            <a:r>
              <a:rPr lang="es-ES" sz="2000" dirty="0">
                <a:solidFill>
                  <a:srgbClr val="FF0000"/>
                </a:solidFill>
                <a:latin typeface="Comic Sans MS" pitchFamily="66" charset="0"/>
              </a:rPr>
              <a:t>de práctica</a:t>
            </a:r>
            <a:r>
              <a:rPr lang="es-ES" sz="2000" dirty="0">
                <a:latin typeface="Comic Sans MS" pitchFamily="66" charset="0"/>
              </a:rPr>
              <a:t>: si las personas que forman el auditórium o el mismo maestro que está evaluando, puede repetir el procedimiento según las indicaciones que dio el estudiante en su demostración.</a:t>
            </a:r>
          </a:p>
          <a:p>
            <a:pPr eaLnBrk="1" hangingPunct="1"/>
            <a:endParaRPr lang="es-ES" dirty="0" smtClean="0"/>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17</a:t>
            </a:fld>
            <a:endParaRPr lang="en-US" smtClean="0">
              <a:solidFill>
                <a:srgbClr val="FEFFFF"/>
              </a:solidFill>
            </a:endParaRPr>
          </a:p>
        </p:txBody>
      </p:sp>
      <p:sp>
        <p:nvSpPr>
          <p:cNvPr id="5" name="Título 1"/>
          <p:cNvSpPr>
            <a:spLocks noGrp="1"/>
          </p:cNvSpPr>
          <p:nvPr>
            <p:ph type="title"/>
          </p:nvPr>
        </p:nvSpPr>
        <p:spPr>
          <a:xfrm>
            <a:off x="1431758" y="0"/>
            <a:ext cx="10072855" cy="475749"/>
          </a:xfrm>
        </p:spPr>
        <p:txBody>
          <a:bodyPr rtlCol="0">
            <a:no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864184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764406" y="794084"/>
            <a:ext cx="9304647" cy="5733246"/>
          </a:xfrm>
        </p:spPr>
        <p:txBody>
          <a:bodyPr/>
          <a:lstStyle/>
          <a:p>
            <a:pPr marL="0" lvl="0" indent="0" algn="ctr">
              <a:lnSpc>
                <a:spcPct val="115000"/>
              </a:lnSpc>
              <a:spcAft>
                <a:spcPts val="0"/>
              </a:spcAft>
              <a:buClr>
                <a:srgbClr val="A53010"/>
              </a:buClr>
              <a:buNone/>
            </a:pPr>
            <a:r>
              <a:rPr lang="es-ES" b="1" dirty="0">
                <a:latin typeface="Comic Sans MS" panose="030F0702030302020204" pitchFamily="66" charset="0"/>
                <a:ea typeface="Calibri" panose="020F0502020204030204" pitchFamily="34" charset="0"/>
                <a:cs typeface="Futura-Bold"/>
              </a:rPr>
              <a:t>Las Realizaciones y Exhibiciones. </a:t>
            </a:r>
            <a:r>
              <a:rPr lang="es-ES" b="1" dirty="0" smtClean="0">
                <a:latin typeface="Comic Sans MS" panose="030F0702030302020204" pitchFamily="66" charset="0"/>
                <a:ea typeface="Calibri" panose="020F0502020204030204" pitchFamily="34" charset="0"/>
                <a:cs typeface="Futura-Bold"/>
              </a:rPr>
              <a:t>Recomendaciones</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ES" sz="2000" dirty="0" smtClean="0">
                <a:latin typeface="Comic Sans MS" pitchFamily="66" charset="0"/>
              </a:rPr>
              <a:t>El </a:t>
            </a:r>
            <a:r>
              <a:rPr lang="es-ES" sz="2000" dirty="0">
                <a:latin typeface="Comic Sans MS" pitchFamily="66" charset="0"/>
              </a:rPr>
              <a:t>estudiante puede practicar lo más que pueda, según sus posibilidades, ya que en la mayoría de exhibiciones se trata de demostrar procedimientos, que sin duda alguna están unidos al dominio de los conceptos.</a:t>
            </a:r>
          </a:p>
          <a:p>
            <a:pPr algn="just">
              <a:lnSpc>
                <a:spcPct val="150000"/>
              </a:lnSpc>
              <a:spcAft>
                <a:spcPts val="0"/>
              </a:spcAft>
            </a:pPr>
            <a:r>
              <a:rPr lang="es-ES" sz="2000" dirty="0" smtClean="0">
                <a:latin typeface="Comic Sans MS" pitchFamily="66" charset="0"/>
              </a:rPr>
              <a:t>Es </a:t>
            </a:r>
            <a:r>
              <a:rPr lang="es-ES" sz="2000" dirty="0">
                <a:latin typeface="Comic Sans MS" pitchFamily="66" charset="0"/>
              </a:rPr>
              <a:t>importante diseñar la actividad práctica, desde la actividad menos compleja hasta la más compleja.</a:t>
            </a:r>
          </a:p>
          <a:p>
            <a:pPr algn="just">
              <a:lnSpc>
                <a:spcPct val="150000"/>
              </a:lnSpc>
              <a:spcAft>
                <a:spcPts val="0"/>
              </a:spcAft>
            </a:pPr>
            <a:r>
              <a:rPr lang="es-ES" sz="2000" dirty="0" smtClean="0">
                <a:latin typeface="Comic Sans MS" pitchFamily="66" charset="0"/>
              </a:rPr>
              <a:t>En </a:t>
            </a:r>
            <a:r>
              <a:rPr lang="es-ES" sz="2000" dirty="0">
                <a:latin typeface="Comic Sans MS" pitchFamily="66" charset="0"/>
              </a:rPr>
              <a:t>este método </a:t>
            </a:r>
            <a:r>
              <a:rPr lang="es-ES" sz="2000" dirty="0">
                <a:solidFill>
                  <a:srgbClr val="FF0000"/>
                </a:solidFill>
                <a:latin typeface="Comic Sans MS" pitchFamily="66" charset="0"/>
              </a:rPr>
              <a:t>el estudiante deberá trabajar independientemente hasta donde sea posible </a:t>
            </a:r>
            <a:r>
              <a:rPr lang="es-ES" sz="2000" dirty="0">
                <a:latin typeface="Comic Sans MS" pitchFamily="66" charset="0"/>
              </a:rPr>
              <a:t>con la ayuda de guías que el docente le puede proporcionar de tal forma que domine la práctica a través de la ejercitación.</a:t>
            </a: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18</a:t>
            </a:fld>
            <a:endParaRPr lang="en-US" smtClean="0">
              <a:solidFill>
                <a:srgbClr val="FEFFFF"/>
              </a:solidFill>
            </a:endParaRPr>
          </a:p>
        </p:txBody>
      </p:sp>
      <p:sp>
        <p:nvSpPr>
          <p:cNvPr id="5" name="Título 1"/>
          <p:cNvSpPr>
            <a:spLocks noGrp="1"/>
          </p:cNvSpPr>
          <p:nvPr>
            <p:ph type="title"/>
          </p:nvPr>
        </p:nvSpPr>
        <p:spPr>
          <a:xfrm>
            <a:off x="1540042" y="161925"/>
            <a:ext cx="9964571" cy="625475"/>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696550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35618" y="901521"/>
            <a:ext cx="9204835" cy="5847009"/>
          </a:xfrm>
        </p:spPr>
        <p:txBody>
          <a:bodyPr/>
          <a:lstStyle/>
          <a:p>
            <a:pPr marL="0" indent="0" algn="ctr">
              <a:buNone/>
            </a:pPr>
            <a:r>
              <a:rPr lang="es-ES" b="1" dirty="0" smtClean="0">
                <a:latin typeface="Comic Sans MS" panose="030F0702030302020204" pitchFamily="66" charset="0"/>
                <a:ea typeface="Calibri" panose="020F0502020204030204" pitchFamily="34" charset="0"/>
                <a:cs typeface="Futura-Bold"/>
              </a:rPr>
              <a:t>Los Mapas Mentales: Redes </a:t>
            </a:r>
            <a:r>
              <a:rPr lang="es-ES" b="1" dirty="0">
                <a:latin typeface="Comic Sans MS" panose="030F0702030302020204" pitchFamily="66" charset="0"/>
                <a:ea typeface="Calibri" panose="020F0502020204030204" pitchFamily="34" charset="0"/>
                <a:cs typeface="Futura-Bold"/>
              </a:rPr>
              <a:t>Semánticas y Mapas </a:t>
            </a:r>
            <a:r>
              <a:rPr lang="es-ES" b="1" dirty="0" smtClean="0">
                <a:latin typeface="Comic Sans MS" panose="030F0702030302020204" pitchFamily="66" charset="0"/>
                <a:ea typeface="Calibri" panose="020F0502020204030204" pitchFamily="34" charset="0"/>
                <a:cs typeface="Futura-Bold"/>
              </a:rPr>
              <a:t>Conceptuales. Descripción</a:t>
            </a:r>
            <a:endParaRPr lang="es-ES" dirty="0" smtClean="0"/>
          </a:p>
          <a:p>
            <a:pPr algn="ctr">
              <a:buNone/>
            </a:pPr>
            <a:r>
              <a:rPr lang="es-ES" sz="2000" dirty="0" smtClean="0">
                <a:latin typeface="Comic Sans MS" panose="030F0702030302020204" pitchFamily="66" charset="0"/>
                <a:ea typeface="Times New Roman" panose="02020603050405020304" pitchFamily="18" charset="0"/>
                <a:cs typeface="Arial" panose="020B0604020202020204" pitchFamily="34" charset="0"/>
              </a:rPr>
              <a:t>¿Qué es?</a:t>
            </a:r>
          </a:p>
          <a:p>
            <a:pPr algn="just"/>
            <a:r>
              <a:rPr lang="es-ES" sz="2000" dirty="0" smtClean="0">
                <a:latin typeface="Comic Sans MS" panose="030F0702030302020204" pitchFamily="66" charset="0"/>
                <a:ea typeface="Times New Roman" panose="02020603050405020304" pitchFamily="18" charset="0"/>
                <a:cs typeface="Arial" panose="020B0604020202020204" pitchFamily="34" charset="0"/>
              </a:rPr>
              <a:t>Los </a:t>
            </a:r>
            <a:r>
              <a:rPr lang="es-ES" sz="2000" dirty="0">
                <a:latin typeface="Comic Sans MS" panose="030F0702030302020204" pitchFamily="66" charset="0"/>
                <a:ea typeface="Times New Roman" panose="02020603050405020304" pitchFamily="18" charset="0"/>
                <a:cs typeface="Arial" panose="020B0604020202020204" pitchFamily="34" charset="0"/>
              </a:rPr>
              <a:t>mapas son representaciones </a:t>
            </a:r>
            <a:r>
              <a:rPr lang="es-ES" sz="2000" dirty="0" smtClean="0">
                <a:latin typeface="Comic Sans MS" panose="030F0702030302020204" pitchFamily="66" charset="0"/>
                <a:ea typeface="Times New Roman" panose="02020603050405020304" pitchFamily="18" charset="0"/>
                <a:cs typeface="Arial" panose="020B0604020202020204" pitchFamily="34" charset="0"/>
              </a:rPr>
              <a:t>mentales; </a:t>
            </a:r>
            <a:r>
              <a:rPr lang="es-ES" sz="2000"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es la imagen que la persona se forma acerca del significado de un conocimiento</a:t>
            </a:r>
            <a:r>
              <a:rPr lang="es-ES" sz="2000" dirty="0">
                <a:latin typeface="Comic Sans MS" panose="030F0702030302020204" pitchFamily="66" charset="0"/>
                <a:ea typeface="Times New Roman" panose="02020603050405020304" pitchFamily="18" charset="0"/>
                <a:cs typeface="Arial" panose="020B0604020202020204" pitchFamily="34" charset="0"/>
              </a:rPr>
              <a:t>. </a:t>
            </a:r>
            <a:endParaRPr lang="es-ES" sz="2000" dirty="0" smtClean="0">
              <a:latin typeface="Comic Sans MS" panose="030F0702030302020204" pitchFamily="66" charset="0"/>
              <a:ea typeface="Times New Roman" panose="02020603050405020304" pitchFamily="18" charset="0"/>
              <a:cs typeface="Arial" panose="020B0604020202020204" pitchFamily="34" charset="0"/>
            </a:endParaRPr>
          </a:p>
          <a:p>
            <a:pPr algn="just"/>
            <a:r>
              <a:rPr lang="es-ES" sz="2000" dirty="0" smtClean="0">
                <a:latin typeface="Comic Sans MS" panose="030F0702030302020204" pitchFamily="66" charset="0"/>
                <a:ea typeface="Times New Roman" panose="02020603050405020304" pitchFamily="18" charset="0"/>
                <a:cs typeface="Arial" panose="020B0604020202020204" pitchFamily="34" charset="0"/>
              </a:rPr>
              <a:t>Una </a:t>
            </a:r>
            <a:r>
              <a:rPr lang="es-ES" sz="2000" dirty="0">
                <a:latin typeface="Comic Sans MS" panose="030F0702030302020204" pitchFamily="66" charset="0"/>
                <a:ea typeface="Times New Roman" panose="02020603050405020304" pitchFamily="18" charset="0"/>
                <a:cs typeface="Arial" panose="020B0604020202020204" pitchFamily="34" charset="0"/>
              </a:rPr>
              <a:t>misma información puede ser representada de muchas maneras -ya que </a:t>
            </a:r>
            <a:r>
              <a:rPr lang="es-ES" sz="2000"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refleja la organización cognitiva individual o </a:t>
            </a:r>
            <a:r>
              <a:rPr lang="es-ES" sz="2000" dirty="0" smtClean="0">
                <a:solidFill>
                  <a:srgbClr val="FF0000"/>
                </a:solidFill>
                <a:latin typeface="Comic Sans MS" panose="030F0702030302020204" pitchFamily="66" charset="0"/>
                <a:ea typeface="Times New Roman" panose="02020603050405020304" pitchFamily="18" charset="0"/>
                <a:cs typeface="Arial" panose="020B0604020202020204" pitchFamily="34" charset="0"/>
              </a:rPr>
              <a:t>grupal- </a:t>
            </a:r>
            <a:r>
              <a:rPr lang="es-ES" sz="2000" dirty="0">
                <a:latin typeface="Comic Sans MS" panose="030F0702030302020204" pitchFamily="66" charset="0"/>
                <a:ea typeface="Times New Roman" panose="02020603050405020304" pitchFamily="18" charset="0"/>
                <a:cs typeface="Arial" panose="020B0604020202020204" pitchFamily="34" charset="0"/>
              </a:rPr>
              <a:t>dependiendo de la forma en que los conceptos o conocimientos fueron captados, esto hace que se dificulte un poco su evaluación sobre todo si se quieren hacer comparaciones entre individuos o grupos.</a:t>
            </a:r>
            <a:endParaRPr lang="es-ES" sz="2000" dirty="0">
              <a:latin typeface="Times New Roman" panose="02020603050405020304" pitchFamily="18" charset="0"/>
              <a:ea typeface="Times New Roman" panose="02020603050405020304" pitchFamily="18" charset="0"/>
            </a:endParaRPr>
          </a:p>
          <a:p>
            <a:pPr algn="just"/>
            <a:r>
              <a:rPr lang="es-ES" sz="2000" dirty="0">
                <a:latin typeface="Comic Sans MS" panose="030F0702030302020204" pitchFamily="66" charset="0"/>
                <a:ea typeface="Times New Roman" panose="02020603050405020304" pitchFamily="18" charset="0"/>
                <a:cs typeface="Arial" panose="020B0604020202020204" pitchFamily="34" charset="0"/>
              </a:rPr>
              <a:t>El mapa mental consiste en una representación en forma de diagrama que organiza una cierta cantidad de información. </a:t>
            </a:r>
            <a:r>
              <a:rPr lang="es-ES" sz="2000"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Parte de una palabra o concepto central</a:t>
            </a:r>
            <a:r>
              <a:rPr lang="es-ES" sz="2000" dirty="0">
                <a:latin typeface="Comic Sans MS" panose="030F0702030302020204" pitchFamily="66" charset="0"/>
                <a:ea typeface="Times New Roman" panose="02020603050405020304" pitchFamily="18" charset="0"/>
                <a:cs typeface="Arial" panose="020B0604020202020204" pitchFamily="34" charset="0"/>
              </a:rPr>
              <a:t> (en una caja, círculo u ovalo), alrededor del cual se organizan 5 o 10 ideas o palabras relacionadas a dicho concepto. Cada una de estas 5 </a:t>
            </a:r>
            <a:r>
              <a:rPr lang="es-ES" sz="2000" dirty="0" err="1">
                <a:latin typeface="Comic Sans MS" panose="030F0702030302020204" pitchFamily="66" charset="0"/>
                <a:ea typeface="Times New Roman" panose="02020603050405020304" pitchFamily="18" charset="0"/>
                <a:cs typeface="Arial" panose="020B0604020202020204" pitchFamily="34" charset="0"/>
              </a:rPr>
              <a:t>ó</a:t>
            </a:r>
            <a:r>
              <a:rPr lang="es-ES" sz="2000" dirty="0">
                <a:latin typeface="Comic Sans MS" panose="030F0702030302020204" pitchFamily="66" charset="0"/>
                <a:ea typeface="Times New Roman" panose="02020603050405020304" pitchFamily="18" charset="0"/>
                <a:cs typeface="Arial" panose="020B0604020202020204" pitchFamily="34" charset="0"/>
              </a:rPr>
              <a:t> 10 palabras se pueden convertir en concepto central y seguir agregando ideas o conceptos asociados a él.</a:t>
            </a:r>
            <a:endParaRPr lang="es-ES" sz="2000" dirty="0">
              <a:latin typeface="Times New Roman" panose="02020603050405020304" pitchFamily="18" charset="0"/>
              <a:ea typeface="Times New Roman" panose="02020603050405020304" pitchFamily="18" charset="0"/>
            </a:endParaRPr>
          </a:p>
          <a:p>
            <a:pPr algn="just">
              <a:lnSpc>
                <a:spcPct val="115000"/>
              </a:lnSpc>
              <a:spcAft>
                <a:spcPts val="0"/>
              </a:spcAft>
            </a:pPr>
            <a:endParaRPr lang="es-ES" sz="2000" dirty="0">
              <a:latin typeface="Comic Sans MS" pitchFamily="66" charset="0"/>
            </a:endParaRP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19</a:t>
            </a:fld>
            <a:endParaRPr lang="en-US" smtClean="0">
              <a:solidFill>
                <a:srgbClr val="FEFFFF"/>
              </a:solidFill>
            </a:endParaRPr>
          </a:p>
        </p:txBody>
      </p:sp>
      <p:sp>
        <p:nvSpPr>
          <p:cNvPr id="5" name="Título 1"/>
          <p:cNvSpPr>
            <a:spLocks noGrp="1"/>
          </p:cNvSpPr>
          <p:nvPr>
            <p:ph type="title"/>
          </p:nvPr>
        </p:nvSpPr>
        <p:spPr>
          <a:xfrm>
            <a:off x="1407696" y="161925"/>
            <a:ext cx="10096918" cy="625475"/>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2999109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a:r>
              <a:rPr lang="es-PE" b="1"/>
              <a:t>Decisiones sobre evaluación.</a:t>
            </a:r>
            <a:endParaRPr lang="es-PE"/>
          </a:p>
        </p:txBody>
      </p:sp>
      <p:sp>
        <p:nvSpPr>
          <p:cNvPr id="23555" name="Rectangle 3"/>
          <p:cNvSpPr>
            <a:spLocks noGrp="1" noChangeArrowheads="1"/>
          </p:cNvSpPr>
          <p:nvPr>
            <p:ph type="body" idx="1"/>
          </p:nvPr>
        </p:nvSpPr>
        <p:spPr/>
        <p:txBody>
          <a:bodyPr/>
          <a:lstStyle/>
          <a:p>
            <a:pPr algn="ctr">
              <a:buFontTx/>
              <a:buNone/>
            </a:pPr>
            <a:r>
              <a:rPr lang="es-PE" sz="3600" b="1"/>
              <a:t>Perspectiva de los docentes:</a:t>
            </a:r>
          </a:p>
          <a:p>
            <a:pPr algn="ctr">
              <a:buFontTx/>
              <a:buNone/>
            </a:pPr>
            <a:r>
              <a:rPr lang="es-PE" sz="3600"/>
              <a:t>“El aprendizaje lo dirige todo”</a:t>
            </a:r>
            <a:endParaRPr lang="es-PE"/>
          </a:p>
          <a:p>
            <a:pPr algn="ctr">
              <a:buFontTx/>
              <a:buNone/>
            </a:pPr>
            <a:r>
              <a:rPr lang="es-PE"/>
              <a:t>				</a:t>
            </a:r>
            <a:r>
              <a:rPr lang="es-PE" sz="2400"/>
              <a:t>- </a:t>
            </a:r>
            <a:r>
              <a:rPr lang="es-PE" sz="2000"/>
              <a:t>Barbara Walvoord</a:t>
            </a:r>
            <a:endParaRPr lang="es-PE" sz="2800"/>
          </a:p>
          <a:p>
            <a:pPr>
              <a:lnSpc>
                <a:spcPct val="60000"/>
              </a:lnSpc>
              <a:buFontTx/>
              <a:buNone/>
            </a:pPr>
            <a:endParaRPr lang="es-PE"/>
          </a:p>
          <a:p>
            <a:pPr>
              <a:buFontTx/>
              <a:buNone/>
            </a:pPr>
            <a:endParaRPr lang="es-PE"/>
          </a:p>
        </p:txBody>
      </p:sp>
      <p:sp>
        <p:nvSpPr>
          <p:cNvPr id="23556" name="Text Box 4"/>
          <p:cNvSpPr txBox="1">
            <a:spLocks noChangeArrowheads="1"/>
          </p:cNvSpPr>
          <p:nvPr/>
        </p:nvSpPr>
        <p:spPr bwMode="auto">
          <a:xfrm>
            <a:off x="2743201" y="4191000"/>
            <a:ext cx="6264275"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PE" sz="3600" b="1">
                <a:solidFill>
                  <a:srgbClr val="000099"/>
                </a:solidFill>
                <a:latin typeface="Times New Roman" panose="02020603050405020304" pitchFamily="18" charset="0"/>
              </a:rPr>
              <a:t>Perspectiva de los alumnos:</a:t>
            </a:r>
            <a:endParaRPr lang="es-PE" sz="3600">
              <a:solidFill>
                <a:srgbClr val="000099"/>
              </a:solidFill>
              <a:latin typeface="Times New Roman" panose="02020603050405020304" pitchFamily="18" charset="0"/>
            </a:endParaRPr>
          </a:p>
          <a:p>
            <a:endParaRPr lang="es-PE" sz="2400">
              <a:solidFill>
                <a:srgbClr val="000099"/>
              </a:solidFill>
              <a:latin typeface="Times New Roman" panose="02020603050405020304" pitchFamily="18" charset="0"/>
            </a:endParaRPr>
          </a:p>
          <a:p>
            <a:pPr algn="ctr"/>
            <a:r>
              <a:rPr lang="es-PE" sz="3600">
                <a:solidFill>
                  <a:srgbClr val="000099"/>
                </a:solidFill>
                <a:latin typeface="Times New Roman" panose="02020603050405020304" pitchFamily="18" charset="0"/>
              </a:rPr>
              <a:t>“La calificacion lo dirige todo</a:t>
            </a:r>
            <a:r>
              <a:rPr lang="en-US" sz="3600">
                <a:solidFill>
                  <a:srgbClr val="000099"/>
                </a:solidFill>
                <a:latin typeface="Times New Roman" panose="02020603050405020304" pitchFamily="18" charset="0"/>
              </a:rPr>
              <a:t>”</a:t>
            </a:r>
            <a:endParaRPr lang="en-US" sz="2400">
              <a:latin typeface="Times New Roman" panose="02020603050405020304" pitchFamily="18" charset="0"/>
            </a:endParaRPr>
          </a:p>
        </p:txBody>
      </p:sp>
      <p:sp>
        <p:nvSpPr>
          <p:cNvPr id="2" name="Marcador de número de diapositiva 1"/>
          <p:cNvSpPr>
            <a:spLocks noGrp="1"/>
          </p:cNvSpPr>
          <p:nvPr>
            <p:ph type="sldNum" sz="quarter" idx="12"/>
          </p:nvPr>
        </p:nvSpPr>
        <p:spPr/>
        <p:txBody>
          <a:bodyPr/>
          <a:lstStyle/>
          <a:p>
            <a:pPr>
              <a:defRPr/>
            </a:pPr>
            <a:fld id="{64A1E4E4-55D5-41C8-8E08-695A7FBF2486}" type="slidenum">
              <a:rPr lang="en-US" smtClean="0"/>
              <a:pPr>
                <a:defRPr/>
              </a:pPr>
              <a:t>2</a:t>
            </a:fld>
            <a:endParaRPr lang="en-US"/>
          </a:p>
        </p:txBody>
      </p:sp>
    </p:spTree>
    <p:extLst>
      <p:ext uri="{BB962C8B-B14F-4D97-AF65-F5344CB8AC3E}">
        <p14:creationId xmlns:p14="http://schemas.microsoft.com/office/powerpoint/2010/main" val="4249412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utoUpdateAnimBg="0"/>
      <p:bldP spid="23556"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35618" y="901521"/>
            <a:ext cx="9132645" cy="5847009"/>
          </a:xfrm>
        </p:spPr>
        <p:txBody>
          <a:bodyPr/>
          <a:lstStyle/>
          <a:p>
            <a:pPr marL="0" indent="0" algn="ctr">
              <a:buNone/>
            </a:pPr>
            <a:r>
              <a:rPr lang="es-ES" b="1" dirty="0" smtClean="0">
                <a:latin typeface="Comic Sans MS" panose="030F0702030302020204" pitchFamily="66" charset="0"/>
                <a:ea typeface="Calibri" panose="020F0502020204030204" pitchFamily="34" charset="0"/>
                <a:cs typeface="Futura-Bold"/>
              </a:rPr>
              <a:t>Los Mapas Mentales: Redes </a:t>
            </a:r>
            <a:r>
              <a:rPr lang="es-ES" b="1" dirty="0">
                <a:latin typeface="Comic Sans MS" panose="030F0702030302020204" pitchFamily="66" charset="0"/>
                <a:ea typeface="Calibri" panose="020F0502020204030204" pitchFamily="34" charset="0"/>
                <a:cs typeface="Futura-Bold"/>
              </a:rPr>
              <a:t>Semánticas y Mapas </a:t>
            </a:r>
            <a:r>
              <a:rPr lang="es-ES" b="1" dirty="0" smtClean="0">
                <a:latin typeface="Comic Sans MS" panose="030F0702030302020204" pitchFamily="66" charset="0"/>
                <a:ea typeface="Calibri" panose="020F0502020204030204" pitchFamily="34" charset="0"/>
                <a:cs typeface="Futura-Bold"/>
              </a:rPr>
              <a:t>Conceptuales. Descripción</a:t>
            </a:r>
            <a:endParaRPr lang="es-ES" dirty="0" smtClean="0"/>
          </a:p>
          <a:p>
            <a:pPr algn="just"/>
            <a:r>
              <a:rPr lang="es-ES" sz="2000" dirty="0" smtClean="0">
                <a:latin typeface="Comic Sans MS" panose="030F0702030302020204" pitchFamily="66" charset="0"/>
                <a:ea typeface="Times New Roman" panose="02020603050405020304" pitchFamily="18" charset="0"/>
                <a:cs typeface="Arial" panose="020B0604020202020204" pitchFamily="34" charset="0"/>
              </a:rPr>
              <a:t>De </a:t>
            </a:r>
            <a:r>
              <a:rPr lang="es-ES" sz="2000" dirty="0">
                <a:latin typeface="Comic Sans MS" panose="030F0702030302020204" pitchFamily="66" charset="0"/>
                <a:ea typeface="Times New Roman" panose="02020603050405020304" pitchFamily="18" charset="0"/>
                <a:cs typeface="Arial" panose="020B0604020202020204" pitchFamily="34" charset="0"/>
              </a:rPr>
              <a:t>acuerdo con </a:t>
            </a:r>
            <a:r>
              <a:rPr lang="es-ES" sz="2000" dirty="0" err="1">
                <a:latin typeface="Comic Sans MS" panose="030F0702030302020204" pitchFamily="66" charset="0"/>
                <a:ea typeface="Times New Roman" panose="02020603050405020304" pitchFamily="18" charset="0"/>
                <a:cs typeface="Arial" panose="020B0604020202020204" pitchFamily="34" charset="0"/>
              </a:rPr>
              <a:t>Zeilik</a:t>
            </a:r>
            <a:r>
              <a:rPr lang="es-ES" sz="2000" dirty="0">
                <a:latin typeface="Comic Sans MS" panose="030F0702030302020204" pitchFamily="66" charset="0"/>
                <a:ea typeface="Times New Roman" panose="02020603050405020304" pitchFamily="18" charset="0"/>
                <a:cs typeface="Arial" panose="020B0604020202020204" pitchFamily="34" charset="0"/>
              </a:rPr>
              <a:t> (1998) las palabras asociadas a un concepto central </a:t>
            </a:r>
            <a:r>
              <a:rPr lang="es-ES" sz="2000"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deben unirse con líneas direccionales </a:t>
            </a:r>
            <a:r>
              <a:rPr lang="es-ES" sz="2000" dirty="0">
                <a:latin typeface="Comic Sans MS" panose="030F0702030302020204" pitchFamily="66" charset="0"/>
                <a:ea typeface="Times New Roman" panose="02020603050405020304" pitchFamily="18" charset="0"/>
                <a:cs typeface="Arial" panose="020B0604020202020204" pitchFamily="34" charset="0"/>
              </a:rPr>
              <a:t>(flechas en cualquier dirección) </a:t>
            </a:r>
            <a:r>
              <a:rPr lang="es-ES" sz="2000"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sobre las cuales se debe colocar una palabra conectiva </a:t>
            </a:r>
            <a:r>
              <a:rPr lang="es-ES" sz="2000" dirty="0">
                <a:latin typeface="Comic Sans MS" panose="030F0702030302020204" pitchFamily="66" charset="0"/>
                <a:ea typeface="Times New Roman" panose="02020603050405020304" pitchFamily="18" charset="0"/>
                <a:cs typeface="Arial" panose="020B0604020202020204" pitchFamily="34" charset="0"/>
              </a:rPr>
              <a:t>que le da sentido a la totalidad o mapa y los nodos de conceptos se arreglan en niveles jerárquicos que se mueven de lo general a lo especifico.</a:t>
            </a:r>
            <a:endParaRPr lang="es-ES" sz="2000" dirty="0">
              <a:latin typeface="Times New Roman" panose="02020603050405020304" pitchFamily="18" charset="0"/>
              <a:ea typeface="Times New Roman" panose="02020603050405020304" pitchFamily="18" charset="0"/>
            </a:endParaRPr>
          </a:p>
          <a:p>
            <a:pPr algn="just">
              <a:lnSpc>
                <a:spcPct val="115000"/>
              </a:lnSpc>
              <a:spcAft>
                <a:spcPts val="0"/>
              </a:spcAft>
            </a:pPr>
            <a:endParaRPr lang="es-ES" sz="2000" dirty="0">
              <a:latin typeface="Comic Sans MS" pitchFamily="66" charset="0"/>
            </a:endParaRPr>
          </a:p>
          <a:p>
            <a:pPr algn="just"/>
            <a:r>
              <a:rPr lang="es-ES" sz="2000" dirty="0" smtClean="0">
                <a:latin typeface="Comic Sans MS" panose="030F0702030302020204" pitchFamily="66" charset="0"/>
                <a:ea typeface="Times New Roman" panose="02020603050405020304" pitchFamily="18" charset="0"/>
                <a:cs typeface="Arial" panose="020B0604020202020204" pitchFamily="34" charset="0"/>
              </a:rPr>
              <a:t>A los alumnos los mapas les permiten aprender términos o hechos, practicar sobre el uso de gráficas, </a:t>
            </a:r>
            <a:r>
              <a:rPr lang="es-ES" sz="2000" dirty="0" smtClean="0">
                <a:solidFill>
                  <a:srgbClr val="FF0000"/>
                </a:solidFill>
                <a:latin typeface="Comic Sans MS" panose="030F0702030302020204" pitchFamily="66" charset="0"/>
                <a:ea typeface="Times New Roman" panose="02020603050405020304" pitchFamily="18" charset="0"/>
                <a:cs typeface="Arial" panose="020B0604020202020204" pitchFamily="34" charset="0"/>
              </a:rPr>
              <a:t>sintetizar e integrar información, tener una visión global </a:t>
            </a:r>
            <a:r>
              <a:rPr lang="es-ES" sz="2000" dirty="0" smtClean="0">
                <a:latin typeface="Comic Sans MS" panose="030F0702030302020204" pitchFamily="66" charset="0"/>
                <a:ea typeface="Times New Roman" panose="02020603050405020304" pitchFamily="18" charset="0"/>
                <a:cs typeface="Arial" panose="020B0604020202020204" pitchFamily="34" charset="0"/>
              </a:rPr>
              <a:t>con la conexión entre los términos y mejorar sus habilidades creativas y de memoria a largo plazo. Es importante mencionar, además, que el resultado de los mapas puede verse y memorizarse con la memoria visual, lo cual favorece el recuerdo.</a:t>
            </a: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20</a:t>
            </a:fld>
            <a:endParaRPr lang="en-US" smtClean="0">
              <a:solidFill>
                <a:srgbClr val="FEFFFF"/>
              </a:solidFill>
            </a:endParaRPr>
          </a:p>
        </p:txBody>
      </p:sp>
      <p:sp>
        <p:nvSpPr>
          <p:cNvPr id="5" name="Título 1"/>
          <p:cNvSpPr>
            <a:spLocks noGrp="1"/>
          </p:cNvSpPr>
          <p:nvPr>
            <p:ph type="title"/>
          </p:nvPr>
        </p:nvSpPr>
        <p:spPr>
          <a:xfrm>
            <a:off x="1407696" y="161925"/>
            <a:ext cx="10096918" cy="625475"/>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2999109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86813" y="841363"/>
            <a:ext cx="9494271" cy="5847009"/>
          </a:xfrm>
        </p:spPr>
        <p:txBody>
          <a:bodyPr/>
          <a:lstStyle/>
          <a:p>
            <a:pPr marL="0" indent="0" algn="ctr">
              <a:buNone/>
            </a:pPr>
            <a:r>
              <a:rPr lang="es-ES" b="1" dirty="0" smtClean="0">
                <a:latin typeface="Comic Sans MS" panose="030F0702030302020204" pitchFamily="66" charset="0"/>
                <a:ea typeface="Calibri" panose="020F0502020204030204" pitchFamily="34" charset="0"/>
                <a:cs typeface="Futura-Bold"/>
              </a:rPr>
              <a:t>Los Mapas Mentales: Redes </a:t>
            </a:r>
            <a:r>
              <a:rPr lang="es-ES" b="1" dirty="0">
                <a:latin typeface="Comic Sans MS" panose="030F0702030302020204" pitchFamily="66" charset="0"/>
                <a:ea typeface="Calibri" panose="020F0502020204030204" pitchFamily="34" charset="0"/>
                <a:cs typeface="Futura-Bold"/>
              </a:rPr>
              <a:t>Semánticas y Mapas </a:t>
            </a:r>
            <a:r>
              <a:rPr lang="es-ES" b="1" dirty="0" smtClean="0">
                <a:latin typeface="Comic Sans MS" panose="030F0702030302020204" pitchFamily="66" charset="0"/>
                <a:ea typeface="Calibri" panose="020F0502020204030204" pitchFamily="34" charset="0"/>
                <a:cs typeface="Futura-Bold"/>
              </a:rPr>
              <a:t>Conceptuales. Descripción</a:t>
            </a:r>
            <a:endParaRPr lang="es-ES" dirty="0" smtClean="0"/>
          </a:p>
          <a:p>
            <a:pPr algn="just">
              <a:spcAft>
                <a:spcPts val="1200"/>
              </a:spcAft>
            </a:pPr>
            <a:r>
              <a:rPr lang="es-ES" sz="2000" dirty="0" smtClean="0">
                <a:latin typeface="Comic Sans MS" panose="030F0702030302020204" pitchFamily="66" charset="0"/>
                <a:ea typeface="Times New Roman" panose="02020603050405020304" pitchFamily="18" charset="0"/>
                <a:cs typeface="Arial" panose="020B0604020202020204" pitchFamily="34" charset="0"/>
              </a:rPr>
              <a:t>A </a:t>
            </a:r>
            <a:r>
              <a:rPr lang="es-ES" sz="2000" dirty="0">
                <a:latin typeface="Comic Sans MS" panose="030F0702030302020204" pitchFamily="66" charset="0"/>
                <a:ea typeface="Times New Roman" panose="02020603050405020304" pitchFamily="18" charset="0"/>
                <a:cs typeface="Arial" panose="020B0604020202020204" pitchFamily="34" charset="0"/>
              </a:rPr>
              <a:t>través de los mapas </a:t>
            </a:r>
            <a:r>
              <a:rPr lang="es-ES" sz="2000" dirty="0" smtClean="0">
                <a:latin typeface="Comic Sans MS" panose="030F0702030302020204" pitchFamily="66" charset="0"/>
                <a:ea typeface="Times New Roman" panose="02020603050405020304" pitchFamily="18" charset="0"/>
                <a:cs typeface="Arial" panose="020B0604020202020204" pitchFamily="34" charset="0"/>
              </a:rPr>
              <a:t>mentales tenemos </a:t>
            </a:r>
            <a:r>
              <a:rPr lang="es-ES" sz="2000" dirty="0">
                <a:latin typeface="Comic Sans MS" panose="030F0702030302020204" pitchFamily="66" charset="0"/>
                <a:ea typeface="Times New Roman" panose="02020603050405020304" pitchFamily="18" charset="0"/>
                <a:cs typeface="Arial" panose="020B0604020202020204" pitchFamily="34" charset="0"/>
              </a:rPr>
              <a:t>la oportunidad de </a:t>
            </a:r>
            <a:r>
              <a:rPr lang="es-ES" sz="2000"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evaluar la visión que tienen los estudiantes de la totalidad de un determinado conocimiento </a:t>
            </a:r>
            <a:r>
              <a:rPr lang="es-ES" sz="2000" dirty="0" smtClean="0">
                <a:latin typeface="Comic Sans MS" panose="030F0702030302020204" pitchFamily="66" charset="0"/>
                <a:ea typeface="Times New Roman" panose="02020603050405020304" pitchFamily="18" charset="0"/>
                <a:cs typeface="Arial" panose="020B0604020202020204" pitchFamily="34" charset="0"/>
              </a:rPr>
              <a:t>científico</a:t>
            </a:r>
            <a:r>
              <a:rPr lang="es-ES" sz="2000" dirty="0">
                <a:latin typeface="Comic Sans MS" panose="030F0702030302020204" pitchFamily="66" charset="0"/>
                <a:ea typeface="Times New Roman" panose="02020603050405020304" pitchFamily="18" charset="0"/>
                <a:cs typeface="Arial" panose="020B0604020202020204" pitchFamily="34" charset="0"/>
              </a:rPr>
              <a:t>, además, se puede observar como el alumno establece relaciones y formas de organizar la información asociada con dicho conocimiento. </a:t>
            </a:r>
            <a:endParaRPr lang="es-ES" sz="2000" dirty="0" smtClean="0">
              <a:latin typeface="Comic Sans MS" panose="030F0702030302020204" pitchFamily="66" charset="0"/>
              <a:ea typeface="Times New Roman" panose="02020603050405020304" pitchFamily="18" charset="0"/>
              <a:cs typeface="Arial" panose="020B0604020202020204" pitchFamily="34" charset="0"/>
            </a:endParaRPr>
          </a:p>
          <a:p>
            <a:pPr algn="just">
              <a:spcAft>
                <a:spcPts val="1200"/>
              </a:spcAft>
            </a:pPr>
            <a:r>
              <a:rPr lang="es-ES" sz="2000" dirty="0" smtClean="0">
                <a:latin typeface="Comic Sans MS" panose="030F0702030302020204" pitchFamily="66" charset="0"/>
                <a:ea typeface="Times New Roman" panose="02020603050405020304" pitchFamily="18" charset="0"/>
                <a:cs typeface="Arial" panose="020B0604020202020204" pitchFamily="34" charset="0"/>
              </a:rPr>
              <a:t>Esta </a:t>
            </a:r>
            <a:r>
              <a:rPr lang="es-ES" sz="2000" dirty="0">
                <a:latin typeface="Comic Sans MS" panose="030F0702030302020204" pitchFamily="66" charset="0"/>
                <a:ea typeface="Times New Roman" panose="02020603050405020304" pitchFamily="18" charset="0"/>
                <a:cs typeface="Arial" panose="020B0604020202020204" pitchFamily="34" charset="0"/>
              </a:rPr>
              <a:t>técnica nos permite </a:t>
            </a:r>
            <a:r>
              <a:rPr lang="es-ES" sz="2000"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examinar la comprensión y la naturaleza de los errores de pensamiento </a:t>
            </a:r>
            <a:r>
              <a:rPr lang="es-ES" sz="2000" dirty="0">
                <a:latin typeface="Comic Sans MS" panose="030F0702030302020204" pitchFamily="66" charset="0"/>
                <a:ea typeface="Times New Roman" panose="02020603050405020304" pitchFamily="18" charset="0"/>
                <a:cs typeface="Arial" panose="020B0604020202020204" pitchFamily="34" charset="0"/>
              </a:rPr>
              <a:t>de los alumnos, </a:t>
            </a:r>
            <a:r>
              <a:rPr lang="es-ES" sz="2000" dirty="0" smtClean="0">
                <a:latin typeface="Comic Sans MS" panose="030F0702030302020204" pitchFamily="66" charset="0"/>
                <a:ea typeface="Times New Roman" panose="02020603050405020304" pitchFamily="18" charset="0"/>
                <a:cs typeface="Arial" panose="020B0604020202020204" pitchFamily="34" charset="0"/>
              </a:rPr>
              <a:t>además </a:t>
            </a:r>
            <a:r>
              <a:rPr lang="es-ES" sz="2000" dirty="0">
                <a:latin typeface="Comic Sans MS" panose="030F0702030302020204" pitchFamily="66" charset="0"/>
                <a:ea typeface="Times New Roman" panose="02020603050405020304" pitchFamily="18" charset="0"/>
                <a:cs typeface="Arial" panose="020B0604020202020204" pitchFamily="34" charset="0"/>
              </a:rPr>
              <a:t>de que facilita la identificación de cómo se están realizando las conexiones de los conceptos y el desarrollo de las ideas a lo largo de cierto tiempo .</a:t>
            </a:r>
            <a:endParaRPr lang="es-ES" sz="2000" dirty="0">
              <a:latin typeface="Times New Roman" panose="02020603050405020304" pitchFamily="18" charset="0"/>
              <a:ea typeface="Times New Roman" panose="02020603050405020304" pitchFamily="18" charset="0"/>
            </a:endParaRPr>
          </a:p>
          <a:p>
            <a:pPr algn="just"/>
            <a:r>
              <a:rPr lang="es-ES" sz="2000" dirty="0">
                <a:latin typeface="Comic Sans MS" panose="030F0702030302020204" pitchFamily="66" charset="0"/>
                <a:ea typeface="Calibri" panose="020F0502020204030204" pitchFamily="34" charset="0"/>
                <a:cs typeface="Arial" panose="020B0604020202020204" pitchFamily="34" charset="0"/>
              </a:rPr>
              <a:t>En lugar de palabras o conceptos también se pueden utilizar símbolos o imágenes, por ejemplo, en el centro, el dibujo del núcleo del átomo y sus electrones.</a:t>
            </a:r>
            <a:endParaRPr lang="es-ES" sz="2000" dirty="0">
              <a:latin typeface="Comic Sans MS" pitchFamily="66" charset="0"/>
            </a:endParaRP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21</a:t>
            </a:fld>
            <a:endParaRPr lang="en-US" smtClean="0">
              <a:solidFill>
                <a:srgbClr val="FEFFFF"/>
              </a:solidFill>
            </a:endParaRPr>
          </a:p>
        </p:txBody>
      </p:sp>
      <p:sp>
        <p:nvSpPr>
          <p:cNvPr id="5" name="Título 1"/>
          <p:cNvSpPr>
            <a:spLocks noGrp="1"/>
          </p:cNvSpPr>
          <p:nvPr>
            <p:ph type="title"/>
          </p:nvPr>
        </p:nvSpPr>
        <p:spPr>
          <a:xfrm>
            <a:off x="1503948" y="161925"/>
            <a:ext cx="10000666" cy="625475"/>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41731560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35618" y="901521"/>
            <a:ext cx="9192803" cy="5847009"/>
          </a:xfrm>
        </p:spPr>
        <p:txBody>
          <a:bodyPr/>
          <a:lstStyle/>
          <a:p>
            <a:pPr marL="0" indent="0" algn="ctr">
              <a:buNone/>
            </a:pPr>
            <a:r>
              <a:rPr lang="es-ES" b="1" dirty="0" smtClean="0">
                <a:latin typeface="Comic Sans MS" panose="030F0702030302020204" pitchFamily="66" charset="0"/>
                <a:ea typeface="Calibri" panose="020F0502020204030204" pitchFamily="34" charset="0"/>
                <a:cs typeface="Futura-Bold"/>
              </a:rPr>
              <a:t>Los Mapas Mentales: Redes </a:t>
            </a:r>
            <a:r>
              <a:rPr lang="es-ES" b="1" dirty="0">
                <a:latin typeface="Comic Sans MS" panose="030F0702030302020204" pitchFamily="66" charset="0"/>
                <a:ea typeface="Calibri" panose="020F0502020204030204" pitchFamily="34" charset="0"/>
                <a:cs typeface="Futura-Bold"/>
              </a:rPr>
              <a:t>Semánticas y Mapas </a:t>
            </a:r>
            <a:r>
              <a:rPr lang="es-ES" b="1" dirty="0" smtClean="0">
                <a:latin typeface="Comic Sans MS" panose="030F0702030302020204" pitchFamily="66" charset="0"/>
                <a:ea typeface="Calibri" panose="020F0502020204030204" pitchFamily="34" charset="0"/>
                <a:cs typeface="Futura-Bold"/>
              </a:rPr>
              <a:t>Conceptuales. Descripción</a:t>
            </a:r>
            <a:endParaRPr lang="es-ES" dirty="0" smtClean="0"/>
          </a:p>
          <a:p>
            <a:pPr algn="just">
              <a:lnSpc>
                <a:spcPct val="115000"/>
              </a:lnSpc>
              <a:spcAft>
                <a:spcPts val="0"/>
              </a:spcAft>
            </a:pPr>
            <a:r>
              <a:rPr lang="es-ES" sz="2000" dirty="0" smtClean="0">
                <a:latin typeface="Comic Sans MS" pitchFamily="66" charset="0"/>
              </a:rPr>
              <a:t>Son </a:t>
            </a:r>
            <a:r>
              <a:rPr lang="es-ES" sz="2000" dirty="0">
                <a:solidFill>
                  <a:srgbClr val="FF0000"/>
                </a:solidFill>
                <a:latin typeface="Comic Sans MS" pitchFamily="66" charset="0"/>
              </a:rPr>
              <a:t>representaciones gráficas de segmentos de información </a:t>
            </a:r>
            <a:r>
              <a:rPr lang="es-ES" sz="2000" dirty="0">
                <a:latin typeface="Comic Sans MS" pitchFamily="66" charset="0"/>
              </a:rPr>
              <a:t>o conocimiento conceptual. Por medio de estas técnicas se pueden representar temáticas de una disciplina científica, programas curriculares, explorar los conocimientos asimilados por los estudiantes, y hasta realizar procesos de negociación de significados en la situación de enseñanza.</a:t>
            </a:r>
          </a:p>
          <a:p>
            <a:pPr algn="just">
              <a:lnSpc>
                <a:spcPct val="115000"/>
              </a:lnSpc>
              <a:spcAft>
                <a:spcPts val="0"/>
              </a:spcAft>
            </a:pPr>
            <a:r>
              <a:rPr lang="es-ES" sz="2000" dirty="0">
                <a:latin typeface="Comic Sans MS" pitchFamily="66" charset="0"/>
              </a:rPr>
              <a:t>En particular, como técnica de evaluación, </a:t>
            </a:r>
            <a:r>
              <a:rPr lang="es-ES" sz="2000" dirty="0">
                <a:solidFill>
                  <a:srgbClr val="FF0000"/>
                </a:solidFill>
                <a:latin typeface="Comic Sans MS" pitchFamily="66" charset="0"/>
              </a:rPr>
              <a:t>permite demostrar la interpretación o el significado conceptual de un contenido particular que se esté desarrollando</a:t>
            </a:r>
            <a:r>
              <a:rPr lang="es-ES" sz="2000" dirty="0">
                <a:latin typeface="Comic Sans MS" pitchFamily="66" charset="0"/>
              </a:rPr>
              <a:t>, además puede utilizarse también para conectar los conocimientos previos que tiene el estudiante con los nuevos conocimientos que está asimilando en el programa de estudio, como parte de una evaluación diagnóstica.</a:t>
            </a: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22</a:t>
            </a:fld>
            <a:endParaRPr lang="en-US" smtClean="0">
              <a:solidFill>
                <a:srgbClr val="FEFFFF"/>
              </a:solidFill>
            </a:endParaRPr>
          </a:p>
        </p:txBody>
      </p:sp>
      <p:sp>
        <p:nvSpPr>
          <p:cNvPr id="5" name="Título 1"/>
          <p:cNvSpPr>
            <a:spLocks noGrp="1"/>
          </p:cNvSpPr>
          <p:nvPr>
            <p:ph type="title"/>
          </p:nvPr>
        </p:nvSpPr>
        <p:spPr>
          <a:xfrm>
            <a:off x="1395664" y="161925"/>
            <a:ext cx="10108950" cy="625475"/>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36211476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45466" y="589096"/>
            <a:ext cx="9631872" cy="6268904"/>
          </a:xfrm>
        </p:spPr>
        <p:txBody>
          <a:bodyPr/>
          <a:lstStyle/>
          <a:p>
            <a:pPr marL="0" indent="0" algn="ctr">
              <a:lnSpc>
                <a:spcPct val="115000"/>
              </a:lnSpc>
              <a:spcAft>
                <a:spcPts val="0"/>
              </a:spcAft>
              <a:buNone/>
            </a:pPr>
            <a:r>
              <a:rPr lang="es-ES" sz="2000" dirty="0">
                <a:latin typeface="Comic Sans MS" pitchFamily="66" charset="0"/>
              </a:rPr>
              <a:t>Redes Semánticas:</a:t>
            </a:r>
          </a:p>
          <a:p>
            <a:pPr algn="just"/>
            <a:r>
              <a:rPr lang="es-ES" sz="2000" dirty="0">
                <a:latin typeface="Comic Sans MS" panose="030F0702030302020204" pitchFamily="66" charset="0"/>
                <a:ea typeface="Times New Roman" panose="02020603050405020304" pitchFamily="18" charset="0"/>
                <a:cs typeface="Arial" panose="020B0604020202020204" pitchFamily="34" charset="0"/>
              </a:rPr>
              <a:t>Los mapas mentales pueden tener diferentes formas dependiendo del contenido y el objetivo de la elaboración de la gráfica. Un mapa sencillo es el conocido como "araña" en donde sólo se observa </a:t>
            </a:r>
            <a:r>
              <a:rPr lang="es-ES" sz="2000"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un concepto en el centro y una segunda categoría alrededor de dicho concepto.</a:t>
            </a:r>
            <a:endParaRPr lang="es-ES" sz="2000" dirty="0">
              <a:solidFill>
                <a:srgbClr val="FF0000"/>
              </a:solidFill>
              <a:latin typeface="Times New Roman" panose="02020603050405020304" pitchFamily="18" charset="0"/>
              <a:ea typeface="Times New Roman" panose="02020603050405020304" pitchFamily="18" charset="0"/>
            </a:endParaRPr>
          </a:p>
          <a:p>
            <a:pPr algn="just">
              <a:lnSpc>
                <a:spcPct val="115000"/>
              </a:lnSpc>
              <a:spcAft>
                <a:spcPts val="0"/>
              </a:spcAft>
            </a:pPr>
            <a:r>
              <a:rPr lang="es-ES" sz="2000" dirty="0" smtClean="0">
                <a:latin typeface="Comic Sans MS" pitchFamily="66" charset="0"/>
              </a:rPr>
              <a:t>Consiste </a:t>
            </a:r>
            <a:r>
              <a:rPr lang="es-ES" sz="2000" dirty="0">
                <a:latin typeface="Comic Sans MS" pitchFamily="66" charset="0"/>
              </a:rPr>
              <a:t>en </a:t>
            </a:r>
            <a:r>
              <a:rPr lang="es-ES" sz="2000" dirty="0">
                <a:solidFill>
                  <a:srgbClr val="FF0000"/>
                </a:solidFill>
                <a:latin typeface="Comic Sans MS" pitchFamily="66" charset="0"/>
              </a:rPr>
              <a:t>esquematizar de manera gráfica las ideas fundamentales de un texto, clasificadas por categorías principales y complementarias</a:t>
            </a:r>
            <a:r>
              <a:rPr lang="es-ES" sz="2000" dirty="0">
                <a:latin typeface="Comic Sans MS" pitchFamily="66" charset="0"/>
              </a:rPr>
              <a:t>. </a:t>
            </a:r>
            <a:r>
              <a:rPr lang="es-ES" sz="2000" dirty="0" smtClean="0">
                <a:latin typeface="Comic Sans MS" pitchFamily="66" charset="0"/>
              </a:rPr>
              <a:t>Se </a:t>
            </a:r>
            <a:r>
              <a:rPr lang="es-ES" sz="2000" dirty="0">
                <a:latin typeface="Comic Sans MS" pitchFamily="66" charset="0"/>
              </a:rPr>
              <a:t>elaboran tomando la estructura que se estime conveniente, es decir, no siguen un patrón rígido, por lo general toman la forma de una araña. Generalmente se elaboran, siguiendo la dirección de giro de las agujas del reloj y de esa manera </a:t>
            </a:r>
            <a:r>
              <a:rPr lang="es-ES" sz="2000" dirty="0" smtClean="0">
                <a:latin typeface="Comic Sans MS" pitchFamily="66" charset="0"/>
              </a:rPr>
              <a:t>se leen</a:t>
            </a:r>
            <a:endParaRPr lang="es-ES" sz="2000" dirty="0">
              <a:latin typeface="Comic Sans MS" pitchFamily="66" charset="0"/>
            </a:endParaRPr>
          </a:p>
          <a:p>
            <a:pPr eaLnBrk="1" hangingPunct="1"/>
            <a:endParaRPr lang="es-ES" dirty="0" smtClean="0"/>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23</a:t>
            </a:fld>
            <a:endParaRPr lang="en-US" smtClean="0">
              <a:solidFill>
                <a:srgbClr val="FEFFFF"/>
              </a:solidFill>
            </a:endParaRPr>
          </a:p>
        </p:txBody>
      </p:sp>
      <p:sp>
        <p:nvSpPr>
          <p:cNvPr id="5" name="Título 1"/>
          <p:cNvSpPr>
            <a:spLocks noGrp="1"/>
          </p:cNvSpPr>
          <p:nvPr>
            <p:ph type="title"/>
          </p:nvPr>
        </p:nvSpPr>
        <p:spPr>
          <a:xfrm>
            <a:off x="1335506" y="0"/>
            <a:ext cx="10169108" cy="507776"/>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pic>
        <p:nvPicPr>
          <p:cNvPr id="6" name="Imagen 5" descr="http://redescolar.ilce.edu.mx/redescolar/biblioteca/articulos/htm/Image17.jpg"/>
          <p:cNvPicPr/>
          <p:nvPr/>
        </p:nvPicPr>
        <p:blipFill>
          <a:blip r:embed="rId3" cstate="print"/>
          <a:srcRect/>
          <a:stretch>
            <a:fillRect/>
          </a:stretch>
        </p:blipFill>
        <p:spPr bwMode="auto">
          <a:xfrm>
            <a:off x="4546242" y="4584032"/>
            <a:ext cx="3541689" cy="2130622"/>
          </a:xfrm>
          <a:prstGeom prst="rect">
            <a:avLst/>
          </a:prstGeom>
          <a:noFill/>
          <a:ln w="9525">
            <a:noFill/>
            <a:miter lim="800000"/>
            <a:headEnd/>
            <a:tailEnd/>
          </a:ln>
        </p:spPr>
      </p:pic>
    </p:spTree>
    <p:extLst>
      <p:ext uri="{BB962C8B-B14F-4D97-AF65-F5344CB8AC3E}">
        <p14:creationId xmlns:p14="http://schemas.microsoft.com/office/powerpoint/2010/main" val="2094696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56236" y="601975"/>
            <a:ext cx="9521102" cy="6256025"/>
          </a:xfrm>
        </p:spPr>
        <p:txBody>
          <a:bodyPr/>
          <a:lstStyle/>
          <a:p>
            <a:pPr marL="0" indent="0" algn="ctr">
              <a:lnSpc>
                <a:spcPct val="115000"/>
              </a:lnSpc>
              <a:spcAft>
                <a:spcPts val="0"/>
              </a:spcAft>
              <a:buNone/>
            </a:pPr>
            <a:r>
              <a:rPr lang="es-ES" sz="2000" dirty="0">
                <a:latin typeface="Comic Sans MS" pitchFamily="66" charset="0"/>
              </a:rPr>
              <a:t>Redes Semánticas:</a:t>
            </a:r>
          </a:p>
          <a:p>
            <a:pPr algn="just"/>
            <a:r>
              <a:rPr lang="es-ES" sz="2000" dirty="0" smtClean="0">
                <a:latin typeface="Comic Sans MS" panose="030F0702030302020204" pitchFamily="66" charset="0"/>
                <a:ea typeface="Times New Roman" panose="02020603050405020304" pitchFamily="18" charset="0"/>
                <a:cs typeface="Arial" panose="020B0604020202020204" pitchFamily="34" charset="0"/>
              </a:rPr>
              <a:t>Otra </a:t>
            </a:r>
            <a:r>
              <a:rPr lang="es-ES" sz="2000" dirty="0">
                <a:latin typeface="Comic Sans MS" panose="030F0702030302020204" pitchFamily="66" charset="0"/>
                <a:ea typeface="Times New Roman" panose="02020603050405020304" pitchFamily="18" charset="0"/>
                <a:cs typeface="Arial" panose="020B0604020202020204" pitchFamily="34" charset="0"/>
              </a:rPr>
              <a:t>forma tomada por un mapa es aquel que utiliza más de dos categorías en la clasificación de características.</a:t>
            </a:r>
            <a:endParaRPr lang="es-ES" sz="2000" dirty="0">
              <a:latin typeface="Times New Roman" panose="02020603050405020304" pitchFamily="18" charset="0"/>
              <a:ea typeface="Times New Roman" panose="02020603050405020304" pitchFamily="18" charset="0"/>
            </a:endParaRPr>
          </a:p>
          <a:p>
            <a:pPr marL="0" indent="0" algn="ctr">
              <a:lnSpc>
                <a:spcPct val="115000"/>
              </a:lnSpc>
              <a:spcAft>
                <a:spcPts val="0"/>
              </a:spcAft>
              <a:buNone/>
            </a:pPr>
            <a:endParaRPr lang="es-ES" sz="2000" dirty="0">
              <a:latin typeface="Comic Sans MS" pitchFamily="66" charset="0"/>
            </a:endParaRPr>
          </a:p>
          <a:p>
            <a:pPr marL="0" indent="0" algn="ctr">
              <a:lnSpc>
                <a:spcPct val="115000"/>
              </a:lnSpc>
              <a:spcAft>
                <a:spcPts val="0"/>
              </a:spcAft>
              <a:buNone/>
            </a:pPr>
            <a:endParaRPr lang="es-ES" sz="2000" dirty="0" smtClean="0">
              <a:latin typeface="Comic Sans MS" pitchFamily="66" charset="0"/>
            </a:endParaRPr>
          </a:p>
          <a:p>
            <a:pPr marL="0" indent="0" algn="ctr">
              <a:lnSpc>
                <a:spcPct val="115000"/>
              </a:lnSpc>
              <a:spcAft>
                <a:spcPts val="0"/>
              </a:spcAft>
              <a:buNone/>
            </a:pPr>
            <a:endParaRPr lang="es-ES" sz="2000" dirty="0">
              <a:latin typeface="Comic Sans MS" pitchFamily="66" charset="0"/>
            </a:endParaRPr>
          </a:p>
          <a:p>
            <a:pPr marL="0" indent="0" algn="ctr">
              <a:lnSpc>
                <a:spcPct val="115000"/>
              </a:lnSpc>
              <a:spcAft>
                <a:spcPts val="0"/>
              </a:spcAft>
              <a:buNone/>
            </a:pPr>
            <a:r>
              <a:rPr lang="es-ES" sz="2000" dirty="0" smtClean="0">
                <a:latin typeface="Comic Sans MS" pitchFamily="66" charset="0"/>
              </a:rPr>
              <a:t>Procedimiento:</a:t>
            </a:r>
          </a:p>
          <a:p>
            <a:pPr algn="just">
              <a:lnSpc>
                <a:spcPct val="115000"/>
              </a:lnSpc>
              <a:spcAft>
                <a:spcPts val="0"/>
              </a:spcAft>
            </a:pPr>
            <a:r>
              <a:rPr lang="es-ES" sz="2000" dirty="0" smtClean="0">
                <a:latin typeface="Comic Sans MS" pitchFamily="66" charset="0"/>
              </a:rPr>
              <a:t>Se hace una lectura general del texto y </a:t>
            </a:r>
            <a:r>
              <a:rPr lang="es-ES" sz="2000" dirty="0">
                <a:latin typeface="Comic Sans MS" pitchFamily="66" charset="0"/>
              </a:rPr>
              <a:t>luego se </a:t>
            </a:r>
            <a:r>
              <a:rPr lang="es-ES" sz="2000" dirty="0" smtClean="0">
                <a:latin typeface="Comic Sans MS" pitchFamily="66" charset="0"/>
              </a:rPr>
              <a:t>relee de forma </a:t>
            </a:r>
            <a:r>
              <a:rPr lang="es-ES" sz="2000" dirty="0">
                <a:latin typeface="Comic Sans MS" pitchFamily="66" charset="0"/>
              </a:rPr>
              <a:t>pausada.</a:t>
            </a:r>
          </a:p>
          <a:p>
            <a:pPr algn="just">
              <a:lnSpc>
                <a:spcPct val="115000"/>
              </a:lnSpc>
              <a:spcAft>
                <a:spcPts val="0"/>
              </a:spcAft>
            </a:pPr>
            <a:r>
              <a:rPr lang="es-ES" sz="2000" dirty="0" smtClean="0">
                <a:latin typeface="Comic Sans MS" pitchFamily="66" charset="0"/>
              </a:rPr>
              <a:t>Se </a:t>
            </a:r>
            <a:r>
              <a:rPr lang="es-ES" sz="2000" dirty="0">
                <a:latin typeface="Comic Sans MS" pitchFamily="66" charset="0"/>
              </a:rPr>
              <a:t>selecciona la información </a:t>
            </a:r>
            <a:r>
              <a:rPr lang="es-ES" sz="2000" dirty="0" smtClean="0">
                <a:latin typeface="Comic Sans MS" pitchFamily="66" charset="0"/>
              </a:rPr>
              <a:t>relevante, </a:t>
            </a:r>
            <a:r>
              <a:rPr lang="es-ES" sz="2000" dirty="0">
                <a:latin typeface="Comic Sans MS" pitchFamily="66" charset="0"/>
              </a:rPr>
              <a:t>se subraya y se escribe </a:t>
            </a:r>
            <a:r>
              <a:rPr lang="es-ES" sz="2000" dirty="0" smtClean="0">
                <a:latin typeface="Comic Sans MS" pitchFamily="66" charset="0"/>
              </a:rPr>
              <a:t>aparte</a:t>
            </a:r>
            <a:r>
              <a:rPr lang="es-ES" sz="2000" dirty="0">
                <a:latin typeface="Comic Sans MS" pitchFamily="66" charset="0"/>
              </a:rPr>
              <a:t>.</a:t>
            </a:r>
          </a:p>
          <a:p>
            <a:pPr algn="just">
              <a:lnSpc>
                <a:spcPct val="115000"/>
              </a:lnSpc>
              <a:spcAft>
                <a:spcPts val="0"/>
              </a:spcAft>
            </a:pPr>
            <a:r>
              <a:rPr lang="es-ES" sz="2000" dirty="0" smtClean="0">
                <a:latin typeface="Comic Sans MS" pitchFamily="66" charset="0"/>
              </a:rPr>
              <a:t>Identificar </a:t>
            </a:r>
            <a:r>
              <a:rPr lang="es-ES" sz="2000" dirty="0">
                <a:latin typeface="Comic Sans MS" pitchFamily="66" charset="0"/>
              </a:rPr>
              <a:t>el concepto principal, ubicarlo en el centro y encerrarlo en un semicírculo.</a:t>
            </a:r>
          </a:p>
          <a:p>
            <a:pPr algn="just">
              <a:lnSpc>
                <a:spcPct val="115000"/>
              </a:lnSpc>
              <a:spcAft>
                <a:spcPts val="0"/>
              </a:spcAft>
            </a:pPr>
            <a:r>
              <a:rPr lang="es-ES" sz="2000" dirty="0" smtClean="0">
                <a:latin typeface="Comic Sans MS" pitchFamily="66" charset="0"/>
              </a:rPr>
              <a:t>Identificar </a:t>
            </a:r>
            <a:r>
              <a:rPr lang="es-ES" sz="2000" dirty="0">
                <a:latin typeface="Comic Sans MS" pitchFamily="66" charset="0"/>
              </a:rPr>
              <a:t>los demás conceptos secundarios y ubicarlos alrededor del concepto principal.</a:t>
            </a:r>
          </a:p>
          <a:p>
            <a:pPr algn="just">
              <a:lnSpc>
                <a:spcPct val="115000"/>
              </a:lnSpc>
              <a:spcAft>
                <a:spcPts val="0"/>
              </a:spcAft>
            </a:pPr>
            <a:r>
              <a:rPr lang="es-ES" sz="2000" dirty="0" smtClean="0">
                <a:latin typeface="Comic Sans MS" pitchFamily="66" charset="0"/>
              </a:rPr>
              <a:t>A </a:t>
            </a:r>
            <a:r>
              <a:rPr lang="es-ES" sz="2000" dirty="0">
                <a:latin typeface="Comic Sans MS" pitchFamily="66" charset="0"/>
              </a:rPr>
              <a:t>cada idea secundaria se le colocan las palabras que complementan la idea.</a:t>
            </a:r>
          </a:p>
          <a:p>
            <a:pPr eaLnBrk="1" hangingPunct="1"/>
            <a:endParaRPr lang="es-ES" dirty="0" smtClean="0"/>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24</a:t>
            </a:fld>
            <a:endParaRPr lang="en-US" smtClean="0">
              <a:solidFill>
                <a:srgbClr val="FEFFFF"/>
              </a:solidFill>
            </a:endParaRPr>
          </a:p>
        </p:txBody>
      </p:sp>
      <p:sp>
        <p:nvSpPr>
          <p:cNvPr id="5" name="Título 1"/>
          <p:cNvSpPr>
            <a:spLocks noGrp="1"/>
          </p:cNvSpPr>
          <p:nvPr>
            <p:ph type="title"/>
          </p:nvPr>
        </p:nvSpPr>
        <p:spPr>
          <a:xfrm>
            <a:off x="1431758" y="0"/>
            <a:ext cx="10059977" cy="520655"/>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pic>
        <p:nvPicPr>
          <p:cNvPr id="6" name="Imagen 5" descr="http://redescolar.ilce.edu.mx/redescolar/biblioteca/articulos/htm/Image18.jpg"/>
          <p:cNvPicPr/>
          <p:nvPr/>
        </p:nvPicPr>
        <p:blipFill>
          <a:blip r:embed="rId3" cstate="print"/>
          <a:srcRect/>
          <a:stretch>
            <a:fillRect/>
          </a:stretch>
        </p:blipFill>
        <p:spPr bwMode="auto">
          <a:xfrm>
            <a:off x="4341028" y="1829230"/>
            <a:ext cx="4365938" cy="1332025"/>
          </a:xfrm>
          <a:prstGeom prst="rect">
            <a:avLst/>
          </a:prstGeom>
          <a:noFill/>
          <a:ln w="9525">
            <a:noFill/>
            <a:miter lim="800000"/>
            <a:headEnd/>
            <a:tailEnd/>
          </a:ln>
        </p:spPr>
      </p:pic>
    </p:spTree>
    <p:extLst>
      <p:ext uri="{BB962C8B-B14F-4D97-AF65-F5344CB8AC3E}">
        <p14:creationId xmlns:p14="http://schemas.microsoft.com/office/powerpoint/2010/main" val="4426445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71224" y="697247"/>
            <a:ext cx="9858776" cy="6160753"/>
          </a:xfrm>
        </p:spPr>
        <p:txBody>
          <a:bodyPr/>
          <a:lstStyle/>
          <a:p>
            <a:pPr marL="0" indent="0" algn="ctr">
              <a:lnSpc>
                <a:spcPct val="115000"/>
              </a:lnSpc>
              <a:spcAft>
                <a:spcPts val="0"/>
              </a:spcAft>
              <a:buNone/>
            </a:pPr>
            <a:r>
              <a:rPr lang="es-ES" sz="2000" dirty="0">
                <a:latin typeface="Comic Sans MS" pitchFamily="66" charset="0"/>
              </a:rPr>
              <a:t>Mapa Conceptual:</a:t>
            </a:r>
          </a:p>
          <a:p>
            <a:pPr algn="just">
              <a:lnSpc>
                <a:spcPct val="115000"/>
              </a:lnSpc>
              <a:spcAft>
                <a:spcPts val="0"/>
              </a:spcAft>
            </a:pPr>
            <a:r>
              <a:rPr lang="es-ES" sz="2000" dirty="0">
                <a:latin typeface="Comic Sans MS" panose="030F0702030302020204" pitchFamily="66" charset="0"/>
                <a:ea typeface="Calibri" panose="020F0502020204030204" pitchFamily="34" charset="0"/>
                <a:cs typeface="Arial" panose="020B0604020202020204" pitchFamily="34" charset="0"/>
              </a:rPr>
              <a:t>Otra forma es el mapa de secuencias, en donde como su nombre lo dice, se muestra una serie de pasos para lograr un </a:t>
            </a:r>
            <a:r>
              <a:rPr lang="es-ES" sz="2000" dirty="0" smtClean="0">
                <a:latin typeface="Comic Sans MS" panose="030F0702030302020204" pitchFamily="66" charset="0"/>
                <a:ea typeface="Calibri" panose="020F0502020204030204" pitchFamily="34" charset="0"/>
                <a:cs typeface="Arial" panose="020B0604020202020204" pitchFamily="34" charset="0"/>
              </a:rPr>
              <a:t>objetivo. </a:t>
            </a:r>
            <a:r>
              <a:rPr lang="es-ES" sz="2000" dirty="0" smtClean="0">
                <a:latin typeface="Comic Sans MS" pitchFamily="66" charset="0"/>
              </a:rPr>
              <a:t>Consiste </a:t>
            </a:r>
            <a:r>
              <a:rPr lang="es-ES" sz="2000" dirty="0">
                <a:latin typeface="Comic Sans MS" pitchFamily="66" charset="0"/>
              </a:rPr>
              <a:t>en procesar un texto, </a:t>
            </a:r>
            <a:r>
              <a:rPr lang="es-ES" sz="2000" dirty="0">
                <a:solidFill>
                  <a:srgbClr val="FF0000"/>
                </a:solidFill>
                <a:latin typeface="Comic Sans MS" pitchFamily="66" charset="0"/>
              </a:rPr>
              <a:t>identificando los conceptos principales que son ubicados en forma jerárquica y unidos a través de palabras de enlace llamadas conectivos lógicos</a:t>
            </a:r>
            <a:r>
              <a:rPr lang="es-ES" sz="2000" dirty="0">
                <a:latin typeface="Comic Sans MS" pitchFamily="66"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smtClean="0">
                <a:latin typeface="Comic Sans MS" pitchFamily="66" charset="0"/>
              </a:rPr>
              <a:t>Estos </a:t>
            </a:r>
            <a:r>
              <a:rPr lang="es-ES" sz="2000" dirty="0">
                <a:latin typeface="Comic Sans MS" pitchFamily="66" charset="0"/>
              </a:rPr>
              <a:t>conceptos se colocan de lo más general a lo más específico. Los mapas </a:t>
            </a:r>
            <a:r>
              <a:rPr lang="es-ES" sz="2000" dirty="0" smtClean="0">
                <a:latin typeface="Comic Sans MS" pitchFamily="66" charset="0"/>
              </a:rPr>
              <a:t>conceptuales son jerárquicos, </a:t>
            </a:r>
            <a:r>
              <a:rPr lang="es-ES" sz="2000" dirty="0">
                <a:solidFill>
                  <a:srgbClr val="FF0000"/>
                </a:solidFill>
                <a:latin typeface="Comic Sans MS" pitchFamily="66" charset="0"/>
              </a:rPr>
              <a:t>se construyen de forma vertical, de arriba hacia abajo y así se leen</a:t>
            </a:r>
            <a:r>
              <a:rPr lang="es-ES" sz="2000" dirty="0">
                <a:latin typeface="Comic Sans MS" pitchFamily="66" charset="0"/>
              </a:rPr>
              <a:t>, sin embargo, se pueden hacer de abajo hacia arriba y no afecta la comprensión de la temática del texto.</a:t>
            </a:r>
          </a:p>
          <a:p>
            <a:pPr eaLnBrk="1" hangingPunct="1"/>
            <a:endParaRPr lang="es-ES" dirty="0" smtClean="0"/>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25</a:t>
            </a:fld>
            <a:endParaRPr lang="en-US" smtClean="0">
              <a:solidFill>
                <a:srgbClr val="FEFFFF"/>
              </a:solidFill>
            </a:endParaRPr>
          </a:p>
        </p:txBody>
      </p:sp>
      <p:sp>
        <p:nvSpPr>
          <p:cNvPr id="5" name="Título 1"/>
          <p:cNvSpPr>
            <a:spLocks noGrp="1"/>
          </p:cNvSpPr>
          <p:nvPr>
            <p:ph type="title"/>
          </p:nvPr>
        </p:nvSpPr>
        <p:spPr>
          <a:xfrm>
            <a:off x="1431758" y="1"/>
            <a:ext cx="10072855" cy="566670"/>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pic>
        <p:nvPicPr>
          <p:cNvPr id="6" name="Imagen 5" descr="http://redescolar.ilce.edu.mx/redescolar/biblioteca/articulos/htm/Image19.jpg"/>
          <p:cNvPicPr/>
          <p:nvPr/>
        </p:nvPicPr>
        <p:blipFill>
          <a:blip r:embed="rId3" cstate="print"/>
          <a:srcRect/>
          <a:stretch>
            <a:fillRect/>
          </a:stretch>
        </p:blipFill>
        <p:spPr bwMode="auto">
          <a:xfrm>
            <a:off x="1906588" y="4301544"/>
            <a:ext cx="3876026" cy="2446985"/>
          </a:xfrm>
          <a:prstGeom prst="rect">
            <a:avLst/>
          </a:prstGeom>
          <a:noFill/>
          <a:ln w="9525">
            <a:noFill/>
            <a:miter lim="800000"/>
            <a:headEnd/>
            <a:tailEnd/>
          </a:ln>
        </p:spPr>
      </p:pic>
      <p:pic>
        <p:nvPicPr>
          <p:cNvPr id="7" name="Imagen 6" descr="http://redescolar.ilce.edu.mx/redescolar/biblioteca/articulos/htm/Image20.jpg"/>
          <p:cNvPicPr/>
          <p:nvPr/>
        </p:nvPicPr>
        <p:blipFill>
          <a:blip r:embed="rId4" cstate="print"/>
          <a:srcRect/>
          <a:stretch>
            <a:fillRect/>
          </a:stretch>
        </p:blipFill>
        <p:spPr bwMode="auto">
          <a:xfrm>
            <a:off x="6844442" y="4208001"/>
            <a:ext cx="4520485" cy="2408349"/>
          </a:xfrm>
          <a:prstGeom prst="rect">
            <a:avLst/>
          </a:prstGeom>
          <a:noFill/>
          <a:ln w="9525">
            <a:noFill/>
            <a:miter lim="800000"/>
            <a:headEnd/>
            <a:tailEnd/>
          </a:ln>
        </p:spPr>
      </p:pic>
    </p:spTree>
    <p:extLst>
      <p:ext uri="{BB962C8B-B14F-4D97-AF65-F5344CB8AC3E}">
        <p14:creationId xmlns:p14="http://schemas.microsoft.com/office/powerpoint/2010/main" val="18048417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71224" y="697247"/>
            <a:ext cx="9016565" cy="6160753"/>
          </a:xfrm>
        </p:spPr>
        <p:txBody>
          <a:bodyPr/>
          <a:lstStyle/>
          <a:p>
            <a:pPr marL="0" indent="0" algn="ctr">
              <a:lnSpc>
                <a:spcPct val="115000"/>
              </a:lnSpc>
              <a:spcAft>
                <a:spcPts val="0"/>
              </a:spcAft>
              <a:buNone/>
            </a:pPr>
            <a:r>
              <a:rPr lang="es-ES" sz="2000" dirty="0" smtClean="0">
                <a:latin typeface="Comic Sans MS" pitchFamily="66" charset="0"/>
              </a:rPr>
              <a:t>Procedimiento</a:t>
            </a:r>
            <a:r>
              <a:rPr lang="es-ES" sz="2000" dirty="0">
                <a:latin typeface="Comic Sans MS" pitchFamily="66" charset="0"/>
              </a:rPr>
              <a:t>:</a:t>
            </a:r>
          </a:p>
          <a:p>
            <a:pPr marL="0" lvl="0" indent="0" algn="just">
              <a:buSzPts val="1000"/>
              <a:buNone/>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Los mapas conceptuales también pueden ser elaborados en grupo, en este caso, es importante pedir:</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Dibujar primero, el mapa, en forma individual de acuerdo a lo que ya se sabe acerca de un tema.</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Dibujar un mapa grupal, combinado lo realizado en el primer paso.</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Analizar el mapa grupal en forma individual con la idea de profundizar en el conocimiento (buscando y comprobando la información) y completar el mapa mental.</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Volver a combinar como grupo, escuchando las recomendaciones de cada integrante y, crear un mapa final.</a:t>
            </a:r>
            <a:endParaRPr lang="es-ES" sz="2000" dirty="0">
              <a:latin typeface="Times New Roman" panose="02020603050405020304" pitchFamily="18" charset="0"/>
              <a:ea typeface="Times New Roman" panose="02020603050405020304" pitchFamily="18" charset="0"/>
            </a:endParaRPr>
          </a:p>
          <a:p>
            <a:pPr eaLnBrk="1" hangingPunct="1"/>
            <a:endParaRPr lang="es-ES" dirty="0" smtClean="0"/>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26</a:t>
            </a:fld>
            <a:endParaRPr lang="en-US" smtClean="0">
              <a:solidFill>
                <a:srgbClr val="FEFFFF"/>
              </a:solidFill>
            </a:endParaRPr>
          </a:p>
        </p:txBody>
      </p:sp>
      <p:sp>
        <p:nvSpPr>
          <p:cNvPr id="5" name="Título 1"/>
          <p:cNvSpPr>
            <a:spLocks noGrp="1"/>
          </p:cNvSpPr>
          <p:nvPr>
            <p:ph type="title"/>
          </p:nvPr>
        </p:nvSpPr>
        <p:spPr>
          <a:xfrm>
            <a:off x="1600200" y="1"/>
            <a:ext cx="10070432" cy="566670"/>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38972624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71224" y="697247"/>
            <a:ext cx="9461734" cy="6160753"/>
          </a:xfrm>
        </p:spPr>
        <p:txBody>
          <a:bodyPr/>
          <a:lstStyle/>
          <a:p>
            <a:pPr marL="0" indent="0" algn="ctr">
              <a:buNone/>
            </a:pPr>
            <a:r>
              <a:rPr lang="es-ES" sz="2000" dirty="0" smtClean="0">
                <a:latin typeface="Comic Sans MS" panose="030F0702030302020204" pitchFamily="66" charset="0"/>
                <a:ea typeface="Times New Roman" panose="02020603050405020304" pitchFamily="18" charset="0"/>
                <a:cs typeface="Arial" panose="020B0604020202020204" pitchFamily="34" charset="0"/>
              </a:rPr>
              <a:t>Cómo trabajar y evaluar el aprendizaje mediante mapas mentales</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Elaborar un mapa completo, eligiendo cada estudiante los conceptos, ideas a incluir y conectores: se puede ir elaborando durante el desarrollo de una sesión de clase y pedir el mapa producto al final (evaluación formativa).</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Ofrecer papeletas (o una lista) con los términos que deben ser incluidos y pedir a los estudiantes que usen solamente esa información.</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Ofrecer un número de papeletas (por ej. 20) y pedir a los alumnos que elijan 10 para incluir en la elaboración de su mapa.</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Completar un mapa, donde el evaluador hace un mapa y elimina algunos conceptos para que el evaluado los llene.</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Ofrecer una listado de conceptos-respuesta para que el evaluado elija el correcto.</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Ofrecer al alumno un mapa completo y papeletas para que las agregue donde considere pertinente (para aumentar el mapa), también se le puede permitir agregar una cantidad específica de conceptos (por ej. cinco) de acuerdo a sus propias ideas.</a:t>
            </a:r>
            <a:endParaRPr lang="es-ES" sz="2000" dirty="0">
              <a:latin typeface="Times New Roman" panose="02020603050405020304" pitchFamily="18" charset="0"/>
              <a:ea typeface="Times New Roman" panose="02020603050405020304" pitchFamily="18" charset="0"/>
            </a:endParaRPr>
          </a:p>
          <a:p>
            <a:pPr eaLnBrk="1" hangingPunct="1"/>
            <a:endParaRPr lang="es-ES" dirty="0" smtClean="0"/>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27</a:t>
            </a:fld>
            <a:endParaRPr lang="en-US" smtClean="0">
              <a:solidFill>
                <a:srgbClr val="FEFFFF"/>
              </a:solidFill>
            </a:endParaRPr>
          </a:p>
        </p:txBody>
      </p:sp>
      <p:sp>
        <p:nvSpPr>
          <p:cNvPr id="5" name="Título 1"/>
          <p:cNvSpPr>
            <a:spLocks noGrp="1"/>
          </p:cNvSpPr>
          <p:nvPr>
            <p:ph type="title"/>
          </p:nvPr>
        </p:nvSpPr>
        <p:spPr>
          <a:xfrm>
            <a:off x="1443790" y="1"/>
            <a:ext cx="10060824" cy="566670"/>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33726654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96982" y="566671"/>
            <a:ext cx="9075029" cy="6160753"/>
          </a:xfrm>
        </p:spPr>
        <p:txBody>
          <a:bodyPr/>
          <a:lstStyle/>
          <a:p>
            <a:pPr marL="0" indent="0" algn="ctr">
              <a:buNone/>
            </a:pPr>
            <a:r>
              <a:rPr lang="es-ES" sz="2000" dirty="0" smtClean="0">
                <a:latin typeface="Comic Sans MS" panose="030F0702030302020204" pitchFamily="66" charset="0"/>
                <a:ea typeface="Times New Roman" panose="02020603050405020304" pitchFamily="18" charset="0"/>
                <a:cs typeface="Arial" panose="020B0604020202020204" pitchFamily="34" charset="0"/>
              </a:rPr>
              <a:t>Cómo calificar mediante mapas mentales</a:t>
            </a:r>
            <a:endParaRPr lang="es-ES" sz="2000" dirty="0">
              <a:latin typeface="Times New Roman" panose="02020603050405020304" pitchFamily="18" charset="0"/>
              <a:ea typeface="Times New Roman" panose="02020603050405020304" pitchFamily="18" charset="0"/>
            </a:endParaRPr>
          </a:p>
          <a:p>
            <a:pPr algn="just"/>
            <a:r>
              <a:rPr lang="es-ES" sz="2000" dirty="0" smtClean="0">
                <a:latin typeface="Comic Sans MS" panose="030F0702030302020204" pitchFamily="66" charset="0"/>
                <a:ea typeface="Times New Roman" panose="02020603050405020304" pitchFamily="18" charset="0"/>
                <a:cs typeface="Arial" panose="020B0604020202020204" pitchFamily="34" charset="0"/>
              </a:rPr>
              <a:t>Se puede </a:t>
            </a:r>
            <a:r>
              <a:rPr lang="es-ES" sz="2000" dirty="0">
                <a:latin typeface="Comic Sans MS" panose="030F0702030302020204" pitchFamily="66" charset="0"/>
                <a:ea typeface="Times New Roman" panose="02020603050405020304" pitchFamily="18" charset="0"/>
                <a:cs typeface="Arial" panose="020B0604020202020204" pitchFamily="34" charset="0"/>
              </a:rPr>
              <a:t>hacer primero un análisis del aspecto cualitativo, enfatizando "lo preciso y válido del conocimiento representado" (</a:t>
            </a:r>
            <a:r>
              <a:rPr lang="es-ES" sz="2000" dirty="0" err="1">
                <a:latin typeface="Comic Sans MS" panose="030F0702030302020204" pitchFamily="66" charset="0"/>
                <a:ea typeface="Times New Roman" panose="02020603050405020304" pitchFamily="18" charset="0"/>
                <a:cs typeface="Arial" panose="020B0604020202020204" pitchFamily="34" charset="0"/>
              </a:rPr>
              <a:t>Zeilik</a:t>
            </a:r>
            <a:r>
              <a:rPr lang="es-ES" sz="2000" dirty="0">
                <a:latin typeface="Comic Sans MS" panose="030F0702030302020204" pitchFamily="66" charset="0"/>
                <a:ea typeface="Times New Roman" panose="02020603050405020304" pitchFamily="18" charset="0"/>
                <a:cs typeface="Arial" panose="020B0604020202020204" pitchFamily="34" charset="0"/>
              </a:rPr>
              <a:t>, 1998), algunas preguntas que pueden servir para realizar la evaluación son las que nos ofrece </a:t>
            </a:r>
            <a:r>
              <a:rPr lang="es-ES" sz="2000" dirty="0" err="1">
                <a:latin typeface="Comic Sans MS" panose="030F0702030302020204" pitchFamily="66" charset="0"/>
                <a:ea typeface="Times New Roman" panose="02020603050405020304" pitchFamily="18" charset="0"/>
                <a:cs typeface="Arial" panose="020B0604020202020204" pitchFamily="34" charset="0"/>
              </a:rPr>
              <a:t>Zeilik</a:t>
            </a:r>
            <a:r>
              <a:rPr lang="es-ES" sz="2000" dirty="0">
                <a:latin typeface="Comic Sans MS" panose="030F0702030302020204" pitchFamily="66" charset="0"/>
                <a:ea typeface="Times New Roman" panose="02020603050405020304" pitchFamily="18" charset="0"/>
                <a:cs typeface="Arial" panose="020B0604020202020204" pitchFamily="34" charset="0"/>
              </a:rPr>
              <a:t> (1998): </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¿Están expuestos los conceptos más importantes?</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¿Las </a:t>
            </a:r>
            <a:r>
              <a:rPr lang="es-ES" sz="2000" dirty="0" smtClean="0">
                <a:latin typeface="Comic Sans MS" panose="030F0702030302020204" pitchFamily="66" charset="0"/>
                <a:ea typeface="Times New Roman" panose="02020603050405020304" pitchFamily="18" charset="0"/>
                <a:cs typeface="Arial" panose="020B0604020202020204" pitchFamily="34" charset="0"/>
              </a:rPr>
              <a:t>conexiones </a:t>
            </a:r>
            <a:r>
              <a:rPr lang="es-ES" sz="2000" dirty="0">
                <a:latin typeface="Comic Sans MS" panose="030F0702030302020204" pitchFamily="66" charset="0"/>
                <a:ea typeface="Times New Roman" panose="02020603050405020304" pitchFamily="18" charset="0"/>
                <a:cs typeface="Arial" panose="020B0604020202020204" pitchFamily="34" charset="0"/>
              </a:rPr>
              <a:t>son aceptables?</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¿Hay suficiente cantidad de jerarquía y uniones cruzadas?</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¿Algunas de las proposiciones sugeridas son errores de pensamiento significativos?,</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¿Han cambiado los mapas conceptuales a lo largo del curso?</a:t>
            </a:r>
            <a:endParaRPr lang="es-ES" sz="2000" dirty="0">
              <a:latin typeface="Times New Roman" panose="02020603050405020304" pitchFamily="18" charset="0"/>
              <a:ea typeface="Times New Roman" panose="02020603050405020304" pitchFamily="18" charset="0"/>
            </a:endParaRPr>
          </a:p>
          <a:p>
            <a:pPr marL="0" indent="0" eaLnBrk="1" hangingPunct="1">
              <a:buNone/>
            </a:pPr>
            <a:endParaRPr lang="es-ES" dirty="0" smtClean="0"/>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28</a:t>
            </a:fld>
            <a:endParaRPr lang="en-US" smtClean="0">
              <a:solidFill>
                <a:srgbClr val="FEFFFF"/>
              </a:solidFill>
            </a:endParaRPr>
          </a:p>
        </p:txBody>
      </p:sp>
      <p:sp>
        <p:nvSpPr>
          <p:cNvPr id="5" name="Título 1"/>
          <p:cNvSpPr>
            <a:spLocks noGrp="1"/>
          </p:cNvSpPr>
          <p:nvPr>
            <p:ph type="title"/>
          </p:nvPr>
        </p:nvSpPr>
        <p:spPr>
          <a:xfrm>
            <a:off x="1467854" y="1"/>
            <a:ext cx="10036760" cy="566670"/>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4026645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96982" y="566671"/>
            <a:ext cx="9171281" cy="6160753"/>
          </a:xfrm>
        </p:spPr>
        <p:txBody>
          <a:bodyPr/>
          <a:lstStyle/>
          <a:p>
            <a:pPr marL="0" indent="0" algn="ctr">
              <a:buNone/>
            </a:pPr>
            <a:r>
              <a:rPr lang="es-ES" sz="2000" dirty="0" smtClean="0">
                <a:latin typeface="Comic Sans MS" panose="030F0702030302020204" pitchFamily="66" charset="0"/>
                <a:ea typeface="Times New Roman" panose="02020603050405020304" pitchFamily="18" charset="0"/>
                <a:cs typeface="Arial" panose="020B0604020202020204" pitchFamily="34" charset="0"/>
              </a:rPr>
              <a:t>Cómo calificar mediante mapas mentales</a:t>
            </a:r>
            <a:endParaRPr lang="es-ES" sz="2000" dirty="0">
              <a:latin typeface="Times New Roman" panose="02020603050405020304" pitchFamily="18" charset="0"/>
              <a:ea typeface="Times New Roman" panose="02020603050405020304" pitchFamily="18" charset="0"/>
            </a:endParaRPr>
          </a:p>
          <a:p>
            <a:pPr algn="just"/>
            <a:r>
              <a:rPr lang="es-ES" sz="2000" dirty="0" smtClean="0">
                <a:latin typeface="Comic Sans MS" panose="030F0702030302020204" pitchFamily="66" charset="0"/>
                <a:ea typeface="Times New Roman" panose="02020603050405020304" pitchFamily="18" charset="0"/>
                <a:cs typeface="Arial" panose="020B0604020202020204" pitchFamily="34" charset="0"/>
              </a:rPr>
              <a:t>Una </a:t>
            </a:r>
            <a:r>
              <a:rPr lang="es-ES" sz="2000" dirty="0">
                <a:latin typeface="Comic Sans MS" panose="030F0702030302020204" pitchFamily="66" charset="0"/>
                <a:ea typeface="Times New Roman" panose="02020603050405020304" pitchFamily="18" charset="0"/>
                <a:cs typeface="Arial" panose="020B0604020202020204" pitchFamily="34" charset="0"/>
              </a:rPr>
              <a:t>calificación cuantitativa puede ser orientada por algunas de las preguntas ya expuestas y repartir la calificación total entre:</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La mención de una cantidad mínima de términos o conceptos.</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Por cada relación correcta (válida y significativa), de acuerdo a los términos y conceptos utilizados.</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La jerarquía (o diagrama elaborado) es válida.</a:t>
            </a:r>
            <a:endParaRPr lang="es-ES" sz="2000" dirty="0">
              <a:latin typeface="Times New Roman" panose="02020603050405020304" pitchFamily="18" charset="0"/>
              <a:ea typeface="Times New Roman" panose="02020603050405020304" pitchFamily="18" charset="0"/>
            </a:endParaRPr>
          </a:p>
          <a:p>
            <a:pPr lvl="0" algn="just">
              <a:buSzPts val="1000"/>
              <a:buFont typeface="Symbol" panose="05050102010706020507" pitchFamily="18" charset="2"/>
              <a:buChar char=""/>
              <a:tabLst>
                <a:tab pos="457200" algn="l"/>
              </a:tabLst>
            </a:pPr>
            <a:r>
              <a:rPr lang="es-ES" sz="2000" dirty="0">
                <a:latin typeface="Comic Sans MS" panose="030F0702030302020204" pitchFamily="66" charset="0"/>
                <a:ea typeface="Times New Roman" panose="02020603050405020304" pitchFamily="18" charset="0"/>
                <a:cs typeface="Arial" panose="020B0604020202020204" pitchFamily="34" charset="0"/>
              </a:rPr>
              <a:t>Suficientes cruces y relaciones horizontales y verticales.</a:t>
            </a:r>
            <a:endParaRPr lang="es-ES" sz="2000" dirty="0">
              <a:latin typeface="Times New Roman" panose="02020603050405020304" pitchFamily="18" charset="0"/>
              <a:ea typeface="Times New Roman" panose="02020603050405020304" pitchFamily="18" charset="0"/>
            </a:endParaRPr>
          </a:p>
          <a:p>
            <a:pPr marL="0" indent="0" eaLnBrk="1" hangingPunct="1">
              <a:buNone/>
            </a:pPr>
            <a:endParaRPr lang="es-ES" dirty="0" smtClean="0"/>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29</a:t>
            </a:fld>
            <a:endParaRPr lang="en-US" smtClean="0">
              <a:solidFill>
                <a:srgbClr val="FEFFFF"/>
              </a:solidFill>
            </a:endParaRPr>
          </a:p>
        </p:txBody>
      </p:sp>
      <p:sp>
        <p:nvSpPr>
          <p:cNvPr id="5" name="Título 1"/>
          <p:cNvSpPr>
            <a:spLocks noGrp="1"/>
          </p:cNvSpPr>
          <p:nvPr>
            <p:ph type="title"/>
          </p:nvPr>
        </p:nvSpPr>
        <p:spPr>
          <a:xfrm>
            <a:off x="1467854" y="1"/>
            <a:ext cx="10036760" cy="566670"/>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4026645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2971800" y="762000"/>
            <a:ext cx="5867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s-ES_tradnl" sz="3200">
                <a:latin typeface="Times New Roman" panose="02020603050405020304" pitchFamily="18" charset="0"/>
              </a:rPr>
              <a:t>CALIFICACION</a:t>
            </a:r>
          </a:p>
        </p:txBody>
      </p:sp>
      <p:sp>
        <p:nvSpPr>
          <p:cNvPr id="53251" name="Text Box 3"/>
          <p:cNvSpPr txBox="1">
            <a:spLocks noChangeArrowheads="1"/>
          </p:cNvSpPr>
          <p:nvPr/>
        </p:nvSpPr>
        <p:spPr bwMode="auto">
          <a:xfrm>
            <a:off x="2133600" y="2205039"/>
            <a:ext cx="77724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sz="2800" dirty="0">
                <a:latin typeface="Times New Roman" panose="02020603050405020304" pitchFamily="18" charset="0"/>
              </a:rPr>
              <a:t>Calificar es, simplemente, expresar mediante un código establecido la conclusión a la que se llega tras el proceso de evaluación</a:t>
            </a:r>
            <a:r>
              <a:rPr lang="es-ES_tradnl" sz="2800" dirty="0" smtClean="0">
                <a:latin typeface="Times New Roman" panose="02020603050405020304" pitchFamily="18" charset="0"/>
              </a:rPr>
              <a:t>.</a:t>
            </a:r>
          </a:p>
          <a:p>
            <a:pPr eaLnBrk="0" hangingPunct="0">
              <a:spcBef>
                <a:spcPct val="50000"/>
              </a:spcBef>
            </a:pPr>
            <a:r>
              <a:rPr lang="es-ES_tradnl" sz="2800" dirty="0" smtClean="0">
                <a:latin typeface="Times New Roman" panose="02020603050405020304" pitchFamily="18" charset="0"/>
              </a:rPr>
              <a:t>Evaluar es determinar,  </a:t>
            </a:r>
            <a:r>
              <a:rPr lang="es-ES_tradnl" sz="2800" b="1" dirty="0" smtClean="0">
                <a:solidFill>
                  <a:schemeClr val="bg2">
                    <a:lumMod val="50000"/>
                  </a:schemeClr>
                </a:solidFill>
                <a:effectLst>
                  <a:outerShdw blurRad="38100" dist="38100" dir="2700000" algn="tl">
                    <a:srgbClr val="000000"/>
                  </a:outerShdw>
                </a:effectLst>
                <a:latin typeface="Cambria" pitchFamily="18" charset="0"/>
              </a:rPr>
              <a:t>qué,  cómo, para qué y en qué grado</a:t>
            </a:r>
            <a:r>
              <a:rPr lang="es-ES_tradnl" sz="2800" dirty="0" smtClean="0">
                <a:latin typeface="Times New Roman" panose="02020603050405020304" pitchFamily="18" charset="0"/>
              </a:rPr>
              <a:t> se ha adquirido los ámbitos de una competencia </a:t>
            </a:r>
            <a:endParaRPr lang="es-ES_tradnl" sz="2800" dirty="0">
              <a:latin typeface="Times New Roman" panose="02020603050405020304" pitchFamily="18" charset="0"/>
            </a:endParaRPr>
          </a:p>
        </p:txBody>
      </p:sp>
      <p:sp>
        <p:nvSpPr>
          <p:cNvPr id="2" name="Marcador de número de diapositiva 1"/>
          <p:cNvSpPr>
            <a:spLocks noGrp="1"/>
          </p:cNvSpPr>
          <p:nvPr>
            <p:ph type="sldNum" sz="quarter" idx="12"/>
          </p:nvPr>
        </p:nvSpPr>
        <p:spPr/>
        <p:txBody>
          <a:bodyPr/>
          <a:lstStyle/>
          <a:p>
            <a:pPr>
              <a:defRPr/>
            </a:pPr>
            <a:fld id="{DAA11B47-CC3E-4E92-A223-1227868FACB7}" type="slidenum">
              <a:rPr lang="en-US" smtClean="0"/>
              <a:pPr>
                <a:defRPr/>
              </a:pPr>
              <a:t>3</a:t>
            </a:fld>
            <a:endParaRPr lang="en-US"/>
          </a:p>
        </p:txBody>
      </p:sp>
    </p:spTree>
    <p:extLst>
      <p:ext uri="{BB962C8B-B14F-4D97-AF65-F5344CB8AC3E}">
        <p14:creationId xmlns:p14="http://schemas.microsoft.com/office/powerpoint/2010/main" val="10163291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53250"/>
                                        </p:tgtEl>
                                        <p:attrNameLst>
                                          <p:attrName>style.visibility</p:attrName>
                                        </p:attrNameLst>
                                      </p:cBhvr>
                                      <p:to>
                                        <p:strVal val="visible"/>
                                      </p:to>
                                    </p:set>
                                    <p:animEffect transition="in" filter="fade">
                                      <p:cBhvr>
                                        <p:cTn id="7" dur="2000"/>
                                        <p:tgtEl>
                                          <p:spTgt spid="53250"/>
                                        </p:tgtEl>
                                      </p:cBhvr>
                                    </p:animEffect>
                                    <p:anim calcmode="lin" valueType="num">
                                      <p:cBhvr>
                                        <p:cTn id="8" dur="2000" fill="hold"/>
                                        <p:tgtEl>
                                          <p:spTgt spid="53250"/>
                                        </p:tgtEl>
                                        <p:attrNameLst>
                                          <p:attrName>ppt_w</p:attrName>
                                        </p:attrNameLst>
                                      </p:cBhvr>
                                      <p:tavLst>
                                        <p:tav tm="0" fmla="#ppt_w*sin(2.5*pi*$)">
                                          <p:val>
                                            <p:fltVal val="0"/>
                                          </p:val>
                                        </p:tav>
                                        <p:tav tm="100000">
                                          <p:val>
                                            <p:fltVal val="1"/>
                                          </p:val>
                                        </p:tav>
                                      </p:tavLst>
                                    </p:anim>
                                    <p:anim calcmode="lin" valueType="num">
                                      <p:cBhvr>
                                        <p:cTn id="9" dur="2000" fill="hold"/>
                                        <p:tgtEl>
                                          <p:spTgt spid="53250"/>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5" presetClass="entr" presetSubtype="0" fill="hold" nodeType="clickEffect">
                                  <p:stCondLst>
                                    <p:cond delay="0"/>
                                  </p:stCondLst>
                                  <p:iterate type="lt">
                                    <p:tmPct val="10000"/>
                                  </p:iterate>
                                  <p:childTnLst>
                                    <p:set>
                                      <p:cBhvr>
                                        <p:cTn id="13" dur="1" fill="hold">
                                          <p:stCondLst>
                                            <p:cond delay="0"/>
                                          </p:stCondLst>
                                        </p:cTn>
                                        <p:tgtEl>
                                          <p:spTgt spid="53251">
                                            <p:txEl>
                                              <p:pRg st="0" end="0"/>
                                            </p:txEl>
                                          </p:spTgt>
                                        </p:tgtEl>
                                        <p:attrNameLst>
                                          <p:attrName>style.visibility</p:attrName>
                                        </p:attrNameLst>
                                      </p:cBhvr>
                                      <p:to>
                                        <p:strVal val="visible"/>
                                      </p:to>
                                    </p:set>
                                    <p:animEffect transition="in" filter="fade">
                                      <p:cBhvr>
                                        <p:cTn id="14" dur="2000"/>
                                        <p:tgtEl>
                                          <p:spTgt spid="53251">
                                            <p:txEl>
                                              <p:pRg st="0" end="0"/>
                                            </p:txEl>
                                          </p:spTgt>
                                        </p:tgtEl>
                                      </p:cBhvr>
                                    </p:animEffect>
                                    <p:anim calcmode="lin" valueType="num">
                                      <p:cBhvr>
                                        <p:cTn id="15" dur="2000" fill="hold"/>
                                        <p:tgtEl>
                                          <p:spTgt spid="53251">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532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iterate type="lt">
                                    <p:tmPct val="10000"/>
                                  </p:iterate>
                                  <p:childTnLst>
                                    <p:set>
                                      <p:cBhvr>
                                        <p:cTn id="20" dur="1" fill="hold">
                                          <p:stCondLst>
                                            <p:cond delay="0"/>
                                          </p:stCondLst>
                                        </p:cTn>
                                        <p:tgtEl>
                                          <p:spTgt spid="53251">
                                            <p:txEl>
                                              <p:pRg st="1" end="1"/>
                                            </p:txEl>
                                          </p:spTgt>
                                        </p:tgtEl>
                                        <p:attrNameLst>
                                          <p:attrName>style.visibility</p:attrName>
                                        </p:attrNameLst>
                                      </p:cBhvr>
                                      <p:to>
                                        <p:strVal val="visible"/>
                                      </p:to>
                                    </p:set>
                                    <p:animEffect transition="in" filter="fade">
                                      <p:cBhvr>
                                        <p:cTn id="21" dur="2000"/>
                                        <p:tgtEl>
                                          <p:spTgt spid="53251">
                                            <p:txEl>
                                              <p:pRg st="1" end="1"/>
                                            </p:txEl>
                                          </p:spTgt>
                                        </p:tgtEl>
                                      </p:cBhvr>
                                    </p:animEffect>
                                    <p:anim calcmode="lin" valueType="num">
                                      <p:cBhvr>
                                        <p:cTn id="22" dur="2000" fill="hold"/>
                                        <p:tgtEl>
                                          <p:spTgt spid="53251">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5325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Marcador de contenido 2"/>
          <p:cNvSpPr>
            <a:spLocks noGrp="1"/>
          </p:cNvSpPr>
          <p:nvPr>
            <p:ph idx="1"/>
          </p:nvPr>
        </p:nvSpPr>
        <p:spPr>
          <a:xfrm>
            <a:off x="1533291" y="1050446"/>
            <a:ext cx="9760785" cy="6070600"/>
          </a:xfrm>
        </p:spPr>
        <p:txBody>
          <a:bodyPr/>
          <a:lstStyle/>
          <a:p>
            <a:pPr algn="ctr">
              <a:buNone/>
            </a:pPr>
            <a:r>
              <a:rPr lang="es-ES" sz="2000" dirty="0" smtClean="0">
                <a:latin typeface="Comic Sans MS" pitchFamily="66" charset="0"/>
              </a:rPr>
              <a:t>Ejemplo </a:t>
            </a:r>
            <a:r>
              <a:rPr lang="es-ES" sz="2000" dirty="0">
                <a:latin typeface="Comic Sans MS" pitchFamily="66" charset="0"/>
              </a:rPr>
              <a:t>de Mapa </a:t>
            </a:r>
            <a:r>
              <a:rPr lang="es-ES" sz="2000" dirty="0" smtClean="0">
                <a:latin typeface="Comic Sans MS" pitchFamily="66" charset="0"/>
              </a:rPr>
              <a:t>Conceptual</a:t>
            </a:r>
          </a:p>
          <a:p>
            <a:pPr lvl="0">
              <a:buClr>
                <a:srgbClr val="A53010"/>
              </a:buClr>
            </a:pPr>
            <a:r>
              <a:rPr lang="es-ES" sz="2000" dirty="0">
                <a:latin typeface="Comic Sans MS" pitchFamily="66" charset="0"/>
              </a:rPr>
              <a:t>Nombre: </a:t>
            </a:r>
            <a:r>
              <a:rPr lang="es-ES" sz="2000" dirty="0" smtClean="0">
                <a:latin typeface="Comic Sans MS" pitchFamily="66" charset="0"/>
              </a:rPr>
              <a:t>------------------------------------------                        </a:t>
            </a:r>
            <a:r>
              <a:rPr lang="es-ES" sz="2000" dirty="0">
                <a:latin typeface="Comic Sans MS" pitchFamily="66" charset="0"/>
              </a:rPr>
              <a:t>Grado: </a:t>
            </a:r>
            <a:r>
              <a:rPr lang="es-ES" sz="2000" dirty="0" smtClean="0">
                <a:latin typeface="Comic Sans MS" pitchFamily="66" charset="0"/>
              </a:rPr>
              <a:t>---------</a:t>
            </a:r>
            <a:endParaRPr lang="es-ES" sz="2000" dirty="0">
              <a:latin typeface="Comic Sans MS" pitchFamily="66" charset="0"/>
            </a:endParaRPr>
          </a:p>
          <a:p>
            <a:pPr lvl="0">
              <a:buClr>
                <a:srgbClr val="A53010"/>
              </a:buClr>
            </a:pPr>
            <a:r>
              <a:rPr lang="es-ES" sz="2000" dirty="0">
                <a:latin typeface="Comic Sans MS" pitchFamily="66" charset="0"/>
              </a:rPr>
              <a:t>Área: </a:t>
            </a:r>
            <a:r>
              <a:rPr lang="es-ES" sz="2000" dirty="0" smtClean="0">
                <a:latin typeface="Comic Sans MS" pitchFamily="66" charset="0"/>
              </a:rPr>
              <a:t>--------------------                                      Fecha</a:t>
            </a:r>
            <a:r>
              <a:rPr lang="es-ES" sz="2000" dirty="0">
                <a:latin typeface="Comic Sans MS" pitchFamily="66" charset="0"/>
              </a:rPr>
              <a:t>: </a:t>
            </a:r>
            <a:r>
              <a:rPr lang="es-ES" sz="2000" dirty="0" smtClean="0">
                <a:latin typeface="Comic Sans MS" pitchFamily="66" charset="0"/>
              </a:rPr>
              <a:t>------------------------</a:t>
            </a:r>
            <a:endParaRPr lang="es-ES" sz="2000" dirty="0">
              <a:latin typeface="Comic Sans MS" pitchFamily="66" charset="0"/>
            </a:endParaRPr>
          </a:p>
          <a:p>
            <a:pPr lvl="0">
              <a:buClr>
                <a:srgbClr val="A53010"/>
              </a:buClr>
            </a:pPr>
            <a:r>
              <a:rPr lang="es-ES" sz="2000" dirty="0">
                <a:latin typeface="Comic Sans MS" pitchFamily="66" charset="0"/>
              </a:rPr>
              <a:t>Competencia: Describe las partes de su cuerpo</a:t>
            </a:r>
            <a:r>
              <a:rPr lang="es-ES" sz="2000" dirty="0" smtClean="0">
                <a:latin typeface="Comic Sans MS" pitchFamily="66" charset="0"/>
              </a:rPr>
              <a:t>.</a:t>
            </a:r>
          </a:p>
          <a:p>
            <a:pPr lvl="0">
              <a:buClr>
                <a:srgbClr val="A53010"/>
              </a:buClr>
            </a:pPr>
            <a:r>
              <a:rPr lang="es-ES" sz="2000" dirty="0" smtClean="0">
                <a:latin typeface="Comic Sans MS" pitchFamily="66" charset="0"/>
              </a:rPr>
              <a:t> </a:t>
            </a:r>
            <a:r>
              <a:rPr lang="es-ES" sz="2000" dirty="0">
                <a:latin typeface="Comic Sans MS" pitchFamily="66" charset="0"/>
              </a:rPr>
              <a:t>Actividad:   Elaboración de mapa conceptual de las partes de su cuerpo.                                  Instrucciones: Con las siguientes palabras, realiza un mapa conceptual</a:t>
            </a:r>
            <a:r>
              <a:rPr lang="es-ES" sz="2000" dirty="0" smtClean="0">
                <a:latin typeface="Comic Sans MS" pitchFamily="66" charset="0"/>
              </a:rPr>
              <a:t>.: </a:t>
            </a:r>
            <a:endParaRPr lang="es-ES" sz="2000" dirty="0">
              <a:latin typeface="Comic Sans MS" pitchFamily="66" charset="0"/>
            </a:endParaRPr>
          </a:p>
          <a:p>
            <a:pPr marL="0" lvl="0" indent="0">
              <a:buClr>
                <a:srgbClr val="A53010"/>
              </a:buClr>
              <a:buNone/>
            </a:pPr>
            <a:r>
              <a:rPr lang="es-ES" sz="2000" dirty="0" smtClean="0">
                <a:latin typeface="Comic Sans MS" pitchFamily="66" charset="0"/>
              </a:rPr>
              <a:t>Tronco, corazón, cerebro, brazos, cabeza, extremidades, piernas, oído, boca, riñones, pulmones, </a:t>
            </a:r>
            <a:r>
              <a:rPr lang="es-ES" sz="2000" dirty="0">
                <a:latin typeface="Comic Sans MS" pitchFamily="66" charset="0"/>
              </a:rPr>
              <a:t>cuerpo </a:t>
            </a:r>
            <a:r>
              <a:rPr lang="es-ES" sz="2000" dirty="0" smtClean="0">
                <a:latin typeface="Comic Sans MS" pitchFamily="66" charset="0"/>
              </a:rPr>
              <a:t>humano</a:t>
            </a:r>
          </a:p>
        </p:txBody>
      </p:sp>
      <p:sp>
        <p:nvSpPr>
          <p:cNvPr id="110595"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9ADAA07-3AF5-41C4-8123-F7D6382B427F}" type="slidenum">
              <a:rPr lang="en-US" smtClean="0">
                <a:solidFill>
                  <a:srgbClr val="FEFFFF"/>
                </a:solidFill>
              </a:rPr>
              <a:pPr fontAlgn="base">
                <a:spcBef>
                  <a:spcPct val="0"/>
                </a:spcBef>
                <a:spcAft>
                  <a:spcPct val="0"/>
                </a:spcAft>
                <a:buClrTx/>
                <a:buFontTx/>
                <a:buNone/>
              </a:pPr>
              <a:t>30</a:t>
            </a:fld>
            <a:endParaRPr lang="en-US" smtClean="0">
              <a:solidFill>
                <a:srgbClr val="FEFFFF"/>
              </a:solidFill>
            </a:endParaRPr>
          </a:p>
        </p:txBody>
      </p:sp>
      <p:sp>
        <p:nvSpPr>
          <p:cNvPr id="5" name="Título 1"/>
          <p:cNvSpPr>
            <a:spLocks noGrp="1"/>
          </p:cNvSpPr>
          <p:nvPr>
            <p:ph type="title"/>
          </p:nvPr>
        </p:nvSpPr>
        <p:spPr>
          <a:xfrm>
            <a:off x="1415442" y="161925"/>
            <a:ext cx="10283868"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15874066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467854" y="637674"/>
            <a:ext cx="9204158" cy="5915414"/>
          </a:xfrm>
        </p:spPr>
        <p:txBody>
          <a:bodyPr/>
          <a:lstStyle/>
          <a:p>
            <a:pPr marL="0" indent="0" algn="ctr">
              <a:buNone/>
            </a:pPr>
            <a:r>
              <a:rPr lang="es-ES" b="1" dirty="0" smtClean="0">
                <a:latin typeface="Comic Sans MS" panose="030F0702030302020204" pitchFamily="66" charset="0"/>
                <a:ea typeface="Calibri" panose="020F0502020204030204" pitchFamily="34" charset="0"/>
                <a:cs typeface="Futura-Bold"/>
              </a:rPr>
              <a:t>Cuestionarios </a:t>
            </a:r>
            <a:r>
              <a:rPr lang="es-ES" b="1" dirty="0">
                <a:latin typeface="Comic Sans MS" panose="030F0702030302020204" pitchFamily="66" charset="0"/>
                <a:ea typeface="Calibri" panose="020F0502020204030204" pitchFamily="34" charset="0"/>
                <a:cs typeface="Futura-Bold"/>
              </a:rPr>
              <a:t>de Preguntas </a:t>
            </a:r>
            <a:r>
              <a:rPr lang="es-ES" b="1" dirty="0" smtClean="0">
                <a:latin typeface="Comic Sans MS" panose="030F0702030302020204" pitchFamily="66" charset="0"/>
                <a:ea typeface="Calibri" panose="020F0502020204030204" pitchFamily="34" charset="0"/>
                <a:cs typeface="Futura-Bold"/>
              </a:rPr>
              <a:t>Abiertas</a:t>
            </a:r>
          </a:p>
          <a:p>
            <a:pPr algn="just">
              <a:lnSpc>
                <a:spcPct val="115000"/>
              </a:lnSpc>
              <a:spcAft>
                <a:spcPts val="0"/>
              </a:spcAft>
            </a:pPr>
            <a:r>
              <a:rPr lang="es-ES" sz="2000" dirty="0">
                <a:latin typeface="Comic Sans MS" pitchFamily="66" charset="0"/>
              </a:rPr>
              <a:t>Uno de los instrumentos frecuentes en los procesos de investigación son </a:t>
            </a:r>
            <a:r>
              <a:rPr lang="es-ES" sz="2000" dirty="0">
                <a:solidFill>
                  <a:srgbClr val="FF0000"/>
                </a:solidFill>
                <a:latin typeface="Comic Sans MS" pitchFamily="66" charset="0"/>
              </a:rPr>
              <a:t>los cuestionarios, que acompañan a la mayoría de técnicas</a:t>
            </a:r>
            <a:r>
              <a:rPr lang="es-ES" sz="2000" dirty="0">
                <a:latin typeface="Comic Sans MS" pitchFamily="66" charset="0"/>
              </a:rPr>
              <a:t>, especialmente a la entrevista, la observación, la demostración o exhibiciones, por decir algunas, además </a:t>
            </a:r>
            <a:r>
              <a:rPr lang="es-ES" sz="2000" dirty="0">
                <a:solidFill>
                  <a:srgbClr val="FF0000"/>
                </a:solidFill>
                <a:latin typeface="Comic Sans MS" pitchFamily="66" charset="0"/>
              </a:rPr>
              <a:t>pueden constituir un mecanismo </a:t>
            </a:r>
            <a:r>
              <a:rPr lang="es-ES" sz="2000" b="1" dirty="0">
                <a:solidFill>
                  <a:srgbClr val="0070C0"/>
                </a:solidFill>
                <a:latin typeface="Comic Sans MS" pitchFamily="66" charset="0"/>
              </a:rPr>
              <a:t>que precede el trabajo </a:t>
            </a:r>
            <a:r>
              <a:rPr lang="es-ES" sz="2000" dirty="0">
                <a:latin typeface="Comic Sans MS" pitchFamily="66" charset="0"/>
              </a:rPr>
              <a:t>con ensayos, mapas conceptuales y el diario de campo.</a:t>
            </a:r>
          </a:p>
          <a:p>
            <a:pPr algn="just">
              <a:lnSpc>
                <a:spcPct val="115000"/>
              </a:lnSpc>
              <a:spcAft>
                <a:spcPts val="0"/>
              </a:spcAft>
            </a:pPr>
            <a:r>
              <a:rPr lang="es-ES" sz="2000" dirty="0">
                <a:latin typeface="Comic Sans MS" pitchFamily="66" charset="0"/>
              </a:rPr>
              <a:t>El cuestionario de preguntas abiertas, se convierte en una herramienta muy útil que se implementa con relativa facilidad en la actividad de los estudiantes para recolectar información en los procesos de investigación que se suscitan en las clases. </a:t>
            </a:r>
            <a:endParaRPr lang="es-ES" sz="2000" dirty="0" smtClean="0">
              <a:latin typeface="Comic Sans MS" pitchFamily="66" charset="0"/>
            </a:endParaRPr>
          </a:p>
          <a:p>
            <a:pPr algn="just">
              <a:lnSpc>
                <a:spcPct val="115000"/>
              </a:lnSpc>
              <a:spcAft>
                <a:spcPts val="0"/>
              </a:spcAft>
            </a:pPr>
            <a:r>
              <a:rPr lang="es-ES" sz="2000" dirty="0" smtClean="0">
                <a:latin typeface="Comic Sans MS" pitchFamily="66" charset="0"/>
              </a:rPr>
              <a:t>Consisten </a:t>
            </a:r>
            <a:r>
              <a:rPr lang="es-ES" sz="2000" dirty="0">
                <a:latin typeface="Comic Sans MS" pitchFamily="66" charset="0"/>
              </a:rPr>
              <a:t>en </a:t>
            </a:r>
            <a:r>
              <a:rPr lang="es-ES" sz="2000" dirty="0">
                <a:solidFill>
                  <a:srgbClr val="FF0000"/>
                </a:solidFill>
                <a:latin typeface="Comic Sans MS" pitchFamily="66" charset="0"/>
              </a:rPr>
              <a:t>hacer preguntas que buscan la respuesta libre </a:t>
            </a:r>
            <a:r>
              <a:rPr lang="es-ES" sz="2000" dirty="0">
                <a:latin typeface="Comic Sans MS" pitchFamily="66" charset="0"/>
              </a:rPr>
              <a:t>de parte de los interlocutores, redactada por él mismo, provocando la profundización de un tema, según el alcance que el entrevistado quiera o pueda dar a la problemática que se está investigando.</a:t>
            </a:r>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31</a:t>
            </a:fld>
            <a:endParaRPr lang="en-US" smtClean="0">
              <a:solidFill>
                <a:srgbClr val="FEFFFF"/>
              </a:solidFill>
            </a:endParaRPr>
          </a:p>
        </p:txBody>
      </p:sp>
      <p:sp>
        <p:nvSpPr>
          <p:cNvPr id="5" name="Título 1"/>
          <p:cNvSpPr>
            <a:spLocks noGrp="1"/>
          </p:cNvSpPr>
          <p:nvPr>
            <p:ph type="title"/>
          </p:nvPr>
        </p:nvSpPr>
        <p:spPr>
          <a:xfrm>
            <a:off x="1419727" y="0"/>
            <a:ext cx="10096918" cy="415591"/>
          </a:xfrm>
        </p:spPr>
        <p:txBody>
          <a:bodyPr rtlCol="0">
            <a:no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1934563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87132" y="757989"/>
            <a:ext cx="9321763" cy="5977662"/>
          </a:xfrm>
        </p:spPr>
        <p:txBody>
          <a:bodyPr/>
          <a:lstStyle/>
          <a:p>
            <a:pPr marL="0" indent="0" algn="ctr">
              <a:buNone/>
            </a:pPr>
            <a:r>
              <a:rPr lang="es-ES" dirty="0">
                <a:latin typeface="Comic Sans MS" panose="030F0702030302020204" pitchFamily="66" charset="0"/>
                <a:ea typeface="Calibri" panose="020F0502020204030204" pitchFamily="34" charset="0"/>
                <a:cs typeface="BernhardModernStd-Roman"/>
              </a:rPr>
              <a:t>Instrumentos de evaluación </a:t>
            </a:r>
            <a:r>
              <a:rPr lang="es-ES" dirty="0">
                <a:latin typeface="Comic Sans MS" panose="030F0702030302020204" pitchFamily="66" charset="0"/>
                <a:ea typeface="Calibri" panose="020F0502020204030204" pitchFamily="34" charset="0"/>
                <a:cs typeface="Futura-CondensedLight"/>
              </a:rPr>
              <a:t>por </a:t>
            </a:r>
            <a:r>
              <a:rPr lang="es-ES" dirty="0" smtClean="0">
                <a:latin typeface="Comic Sans MS" panose="030F0702030302020204" pitchFamily="66" charset="0"/>
                <a:ea typeface="Calibri" panose="020F0502020204030204" pitchFamily="34" charset="0"/>
                <a:cs typeface="Futura-CondensedLight"/>
              </a:rPr>
              <a:t>competencias. Descripción</a:t>
            </a:r>
            <a:endParaRPr lang="es-ES" dirty="0" smtClean="0"/>
          </a:p>
          <a:p>
            <a:pPr marL="0" indent="0" algn="ctr">
              <a:buNone/>
            </a:pPr>
            <a:r>
              <a:rPr lang="es-ES" b="1" dirty="0" smtClean="0">
                <a:latin typeface="Comic Sans MS" panose="030F0702030302020204" pitchFamily="66" charset="0"/>
                <a:ea typeface="Calibri" panose="020F0502020204030204" pitchFamily="34" charset="0"/>
                <a:cs typeface="Futura-Bold"/>
              </a:rPr>
              <a:t>Cuestionarios </a:t>
            </a:r>
            <a:r>
              <a:rPr lang="es-ES" b="1" dirty="0">
                <a:latin typeface="Comic Sans MS" panose="030F0702030302020204" pitchFamily="66" charset="0"/>
                <a:ea typeface="Calibri" panose="020F0502020204030204" pitchFamily="34" charset="0"/>
                <a:cs typeface="Futura-Bold"/>
              </a:rPr>
              <a:t>de Preguntas </a:t>
            </a:r>
            <a:r>
              <a:rPr lang="es-ES" b="1" dirty="0" smtClean="0">
                <a:latin typeface="Comic Sans MS" panose="030F0702030302020204" pitchFamily="66" charset="0"/>
                <a:ea typeface="Calibri" panose="020F0502020204030204" pitchFamily="34" charset="0"/>
                <a:cs typeface="Futura-Bold"/>
              </a:rPr>
              <a:t>Abiertas</a:t>
            </a:r>
          </a:p>
          <a:p>
            <a:pPr algn="just">
              <a:lnSpc>
                <a:spcPct val="115000"/>
              </a:lnSpc>
              <a:spcAft>
                <a:spcPts val="0"/>
              </a:spcAft>
            </a:pPr>
            <a:r>
              <a:rPr lang="es-ES" sz="2000" dirty="0">
                <a:latin typeface="Comic Sans MS" pitchFamily="66" charset="0"/>
              </a:rPr>
              <a:t>A diferencia de las preguntas cerradas, donde simplemente se seleccionan alternativas de respuesta sin escribir un pensamiento, las preguntas abiertas sirven mucho para que los estudiantes </a:t>
            </a:r>
            <a:r>
              <a:rPr lang="es-ES" sz="2000" dirty="0">
                <a:solidFill>
                  <a:srgbClr val="FF0000"/>
                </a:solidFill>
                <a:latin typeface="Comic Sans MS" pitchFamily="66" charset="0"/>
              </a:rPr>
              <a:t>logren profundizar más en los temas que están investigando</a:t>
            </a:r>
            <a:r>
              <a:rPr lang="es-ES" sz="2000" dirty="0">
                <a:latin typeface="Comic Sans MS" pitchFamily="66" charset="0"/>
              </a:rPr>
              <a:t>, sobre todo cuando se utilizan técnicas como la entrevista. </a:t>
            </a:r>
            <a:endParaRPr lang="es-ES" sz="2000" dirty="0" smtClean="0">
              <a:latin typeface="Comic Sans MS" pitchFamily="66" charset="0"/>
            </a:endParaRPr>
          </a:p>
          <a:p>
            <a:pPr algn="just">
              <a:lnSpc>
                <a:spcPct val="115000"/>
              </a:lnSpc>
              <a:spcAft>
                <a:spcPts val="0"/>
              </a:spcAft>
            </a:pPr>
            <a:r>
              <a:rPr lang="es-ES" sz="2000" dirty="0" smtClean="0">
                <a:latin typeface="Comic Sans MS" pitchFamily="66" charset="0"/>
              </a:rPr>
              <a:t>Sin </a:t>
            </a:r>
            <a:r>
              <a:rPr lang="es-ES" sz="2000" dirty="0">
                <a:latin typeface="Comic Sans MS" pitchFamily="66" charset="0"/>
              </a:rPr>
              <a:t>embargo, hay que considerar que se cuenta con la desventaja de que </a:t>
            </a:r>
            <a:r>
              <a:rPr lang="es-ES" sz="2000" dirty="0">
                <a:solidFill>
                  <a:srgbClr val="FF0000"/>
                </a:solidFill>
                <a:latin typeface="Comic Sans MS" pitchFamily="66" charset="0"/>
              </a:rPr>
              <a:t>la información obtenida de estas preguntas es más difícil de procesar</a:t>
            </a:r>
            <a:r>
              <a:rPr lang="es-ES" sz="2000" dirty="0">
                <a:latin typeface="Comic Sans MS" pitchFamily="66" charset="0"/>
              </a:rPr>
              <a:t>, tabular, clasificar y preparar los análisis; también se corre el riesgo de caer en sesgos, producto de ambigüedades en el lenguaje utilizado al contestar las preguntas, y por otro lado, hay que considerar que se necesita más tiempo para contestar este tipo de preguntas.</a:t>
            </a:r>
          </a:p>
          <a:p>
            <a:endParaRPr lang="es-ES" b="1" dirty="0" smtClean="0">
              <a:latin typeface="Comic Sans MS" panose="030F0702030302020204" pitchFamily="66" charset="0"/>
              <a:ea typeface="Calibri" panose="020F0502020204030204" pitchFamily="34" charset="0"/>
              <a:cs typeface="Futura-Bold"/>
            </a:endParaRPr>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32</a:t>
            </a:fld>
            <a:endParaRPr lang="en-US" smtClean="0">
              <a:solidFill>
                <a:srgbClr val="FEFFFF"/>
              </a:solidFill>
            </a:endParaRPr>
          </a:p>
        </p:txBody>
      </p:sp>
      <p:sp>
        <p:nvSpPr>
          <p:cNvPr id="5" name="Título 1"/>
          <p:cNvSpPr>
            <a:spLocks noGrp="1"/>
          </p:cNvSpPr>
          <p:nvPr>
            <p:ph type="title"/>
          </p:nvPr>
        </p:nvSpPr>
        <p:spPr>
          <a:xfrm>
            <a:off x="1528012" y="161925"/>
            <a:ext cx="9976602" cy="625475"/>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292163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906588" y="953037"/>
            <a:ext cx="10070764" cy="5731098"/>
          </a:xfrm>
        </p:spPr>
        <p:txBody>
          <a:bodyPr/>
          <a:lstStyle/>
          <a:p>
            <a:pPr algn="just">
              <a:lnSpc>
                <a:spcPct val="115000"/>
              </a:lnSpc>
              <a:spcAft>
                <a:spcPts val="0"/>
              </a:spcAft>
            </a:pPr>
            <a:r>
              <a:rPr lang="es-ES" dirty="0">
                <a:latin typeface="Comic Sans MS" panose="030F0702030302020204" pitchFamily="66" charset="0"/>
                <a:ea typeface="Calibri" panose="020F0502020204030204" pitchFamily="34" charset="0"/>
                <a:cs typeface="BernhardModernStd-Roman"/>
              </a:rPr>
              <a:t>Ejemplo de pregunta cerrada:</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dirty="0" smtClean="0"/>
          </a:p>
          <a:p>
            <a:pPr eaLnBrk="1" hangingPunct="1"/>
            <a:endParaRPr lang="es-ES" dirty="0"/>
          </a:p>
          <a:p>
            <a:pPr eaLnBrk="1" hangingPunct="1"/>
            <a:endParaRPr lang="es-ES" dirty="0" smtClean="0"/>
          </a:p>
          <a:p>
            <a:pPr eaLnBrk="1" hangingPunct="1"/>
            <a:endParaRPr lang="es-ES" dirty="0"/>
          </a:p>
          <a:p>
            <a:pPr eaLnBrk="1" hangingPunct="1"/>
            <a:endParaRPr lang="es-ES" dirty="0" smtClean="0"/>
          </a:p>
          <a:p>
            <a:pPr eaLnBrk="1" hangingPunct="1"/>
            <a:endParaRPr lang="es-ES" dirty="0"/>
          </a:p>
          <a:p>
            <a:pPr algn="just">
              <a:lnSpc>
                <a:spcPct val="115000"/>
              </a:lnSpc>
              <a:spcAft>
                <a:spcPts val="0"/>
              </a:spcAft>
            </a:pPr>
            <a:endParaRPr lang="es-ES" dirty="0" smtClean="0">
              <a:latin typeface="Comic Sans MS" panose="030F0702030302020204" pitchFamily="66" charset="0"/>
              <a:ea typeface="Calibri" panose="020F0502020204030204" pitchFamily="34" charset="0"/>
              <a:cs typeface="BernhardModernStd-Roman"/>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Ejemplo </a:t>
            </a:r>
            <a:r>
              <a:rPr lang="es-ES" dirty="0">
                <a:latin typeface="Comic Sans MS" panose="030F0702030302020204" pitchFamily="66" charset="0"/>
                <a:ea typeface="Calibri" panose="020F0502020204030204" pitchFamily="34" charset="0"/>
                <a:cs typeface="BernhardModernStd-Roman"/>
              </a:rPr>
              <a:t>de pregunta abierta:</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dirty="0" smtClean="0"/>
          </a:p>
          <a:p>
            <a:pPr eaLnBrk="1" hangingPunct="1"/>
            <a:endParaRPr lang="es-ES" dirty="0"/>
          </a:p>
          <a:p>
            <a:pPr eaLnBrk="1" hangingPunct="1"/>
            <a:endParaRPr lang="es-ES" dirty="0" smtClean="0"/>
          </a:p>
          <a:p>
            <a:pPr eaLnBrk="1" hangingPunct="1"/>
            <a:endParaRPr lang="es-ES" dirty="0"/>
          </a:p>
          <a:p>
            <a:pPr eaLnBrk="1" hangingPunct="1"/>
            <a:endParaRPr lang="es-ES" dirty="0" smtClean="0"/>
          </a:p>
          <a:p>
            <a:pPr eaLnBrk="1" hangingPunct="1"/>
            <a:endParaRPr lang="es-ES" dirty="0"/>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33</a:t>
            </a:fld>
            <a:endParaRPr lang="en-US" smtClean="0">
              <a:solidFill>
                <a:srgbClr val="FEFFFF"/>
              </a:solidFill>
            </a:endParaRPr>
          </a:p>
        </p:txBody>
      </p:sp>
      <p:sp>
        <p:nvSpPr>
          <p:cNvPr id="5" name="Título 1"/>
          <p:cNvSpPr>
            <a:spLocks noGrp="1"/>
          </p:cNvSpPr>
          <p:nvPr>
            <p:ph type="title"/>
          </p:nvPr>
        </p:nvSpPr>
        <p:spPr>
          <a:xfrm>
            <a:off x="1347538" y="161925"/>
            <a:ext cx="10157076"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1497903034"/>
              </p:ext>
            </p:extLst>
          </p:nvPr>
        </p:nvGraphicFramePr>
        <p:xfrm>
          <a:off x="2382593" y="1455314"/>
          <a:ext cx="7366716" cy="2368045"/>
        </p:xfrm>
        <a:graphic>
          <a:graphicData uri="http://schemas.openxmlformats.org/drawingml/2006/table">
            <a:tbl>
              <a:tblPr firstRow="1" firstCol="1" bandRow="1"/>
              <a:tblGrid>
                <a:gridCol w="2215165"/>
                <a:gridCol w="1275008"/>
                <a:gridCol w="1313645"/>
                <a:gridCol w="1262130"/>
                <a:gridCol w="1300768"/>
              </a:tblGrid>
              <a:tr h="250966">
                <a:tc gridSpan="5">
                  <a:txBody>
                    <a:bodyPr/>
                    <a:lstStyle/>
                    <a:p>
                      <a:pPr algn="just">
                        <a:lnSpc>
                          <a:spcPct val="115000"/>
                        </a:lnSpc>
                        <a:spcAft>
                          <a:spcPts val="0"/>
                        </a:spcAft>
                      </a:pPr>
                      <a:r>
                        <a:rPr lang="es-ES" sz="1600" kern="1200" dirty="0">
                          <a:solidFill>
                            <a:srgbClr val="404040"/>
                          </a:solidFill>
                          <a:latin typeface="Comic Sans MS" pitchFamily="66" charset="0"/>
                          <a:ea typeface="+mn-ea"/>
                          <a:cs typeface="+mn-cs"/>
                        </a:rPr>
                        <a:t>Tema: Tema: La basura y el medio ambiente.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807970">
                <a:tc>
                  <a:txBody>
                    <a:bodyPr/>
                    <a:lstStyle/>
                    <a:p>
                      <a:pPr algn="just">
                        <a:lnSpc>
                          <a:spcPct val="115000"/>
                        </a:lnSpc>
                        <a:spcAft>
                          <a:spcPts val="0"/>
                        </a:spcAft>
                      </a:pPr>
                      <a:r>
                        <a:rPr lang="es-ES" sz="1600" kern="1200">
                          <a:solidFill>
                            <a:srgbClr val="404040"/>
                          </a:solidFill>
                          <a:latin typeface="Comic Sans MS" pitchFamily="66" charset="0"/>
                          <a:ea typeface="+mn-ea"/>
                          <a:cs typeface="+mn-cs"/>
                        </a:rPr>
                        <a:t>Pregunta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600" kern="1200">
                          <a:solidFill>
                            <a:srgbClr val="404040"/>
                          </a:solidFill>
                          <a:latin typeface="Comic Sans MS" pitchFamily="66" charset="0"/>
                          <a:ea typeface="+mn-ea"/>
                          <a:cs typeface="+mn-cs"/>
                        </a:rPr>
                        <a:t>Una vez</a:t>
                      </a:r>
                    </a:p>
                    <a:p>
                      <a:pPr algn="just">
                        <a:lnSpc>
                          <a:spcPct val="115000"/>
                        </a:lnSpc>
                        <a:spcAft>
                          <a:spcPts val="0"/>
                        </a:spcAft>
                      </a:pPr>
                      <a:r>
                        <a:rPr lang="es-ES" sz="1600" kern="1200">
                          <a:solidFill>
                            <a:srgbClr val="404040"/>
                          </a:solidFill>
                          <a:latin typeface="Comic Sans MS" pitchFamily="66" charset="0"/>
                          <a:ea typeface="+mn-ea"/>
                          <a:cs typeface="+mn-cs"/>
                        </a:rPr>
                        <a:t>a la semana</a:t>
                      </a:r>
                    </a:p>
                    <a:p>
                      <a:pPr algn="just">
                        <a:lnSpc>
                          <a:spcPct val="115000"/>
                        </a:lnSpc>
                        <a:spcAft>
                          <a:spcPts val="0"/>
                        </a:spcAft>
                      </a:pPr>
                      <a:r>
                        <a:rPr lang="es-ES" sz="1600" kern="1200">
                          <a:solidFill>
                            <a:srgbClr val="404040"/>
                          </a:solidFill>
                          <a:latin typeface="Comic Sans MS" pitchFamily="66" charset="0"/>
                          <a:ea typeface="+mn-ea"/>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600" kern="1200">
                          <a:solidFill>
                            <a:srgbClr val="404040"/>
                          </a:solidFill>
                          <a:latin typeface="Comic Sans MS" pitchFamily="66" charset="0"/>
                          <a:ea typeface="+mn-ea"/>
                          <a:cs typeface="+mn-cs"/>
                        </a:rPr>
                        <a:t>Dos veces</a:t>
                      </a:r>
                    </a:p>
                    <a:p>
                      <a:pPr algn="just">
                        <a:lnSpc>
                          <a:spcPct val="115000"/>
                        </a:lnSpc>
                        <a:spcAft>
                          <a:spcPts val="0"/>
                        </a:spcAft>
                      </a:pPr>
                      <a:r>
                        <a:rPr lang="es-ES" sz="1600" kern="1200">
                          <a:solidFill>
                            <a:srgbClr val="404040"/>
                          </a:solidFill>
                          <a:latin typeface="Comic Sans MS" pitchFamily="66" charset="0"/>
                          <a:ea typeface="+mn-ea"/>
                          <a:cs typeface="+mn-cs"/>
                        </a:rPr>
                        <a:t>a la semana</a:t>
                      </a:r>
                    </a:p>
                    <a:p>
                      <a:pPr algn="just">
                        <a:lnSpc>
                          <a:spcPct val="115000"/>
                        </a:lnSpc>
                        <a:spcAft>
                          <a:spcPts val="0"/>
                        </a:spcAft>
                      </a:pPr>
                      <a:r>
                        <a:rPr lang="es-ES" sz="1600" kern="1200">
                          <a:solidFill>
                            <a:srgbClr val="404040"/>
                          </a:solidFill>
                          <a:latin typeface="Comic Sans MS" pitchFamily="66" charset="0"/>
                          <a:ea typeface="+mn-ea"/>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600" kern="1200">
                          <a:solidFill>
                            <a:srgbClr val="404040"/>
                          </a:solidFill>
                          <a:latin typeface="Comic Sans MS" pitchFamily="66" charset="0"/>
                          <a:ea typeface="+mn-ea"/>
                          <a:cs typeface="+mn-cs"/>
                        </a:rPr>
                        <a:t>Tres veces</a:t>
                      </a:r>
                    </a:p>
                    <a:p>
                      <a:pPr algn="just">
                        <a:lnSpc>
                          <a:spcPct val="115000"/>
                        </a:lnSpc>
                        <a:spcAft>
                          <a:spcPts val="0"/>
                        </a:spcAft>
                      </a:pPr>
                      <a:r>
                        <a:rPr lang="es-ES" sz="1600" kern="1200">
                          <a:solidFill>
                            <a:srgbClr val="404040"/>
                          </a:solidFill>
                          <a:latin typeface="Comic Sans MS" pitchFamily="66" charset="0"/>
                          <a:ea typeface="+mn-ea"/>
                          <a:cs typeface="+mn-cs"/>
                        </a:rPr>
                        <a:t>a la semana</a:t>
                      </a:r>
                    </a:p>
                    <a:p>
                      <a:pPr algn="just">
                        <a:lnSpc>
                          <a:spcPct val="115000"/>
                        </a:lnSpc>
                        <a:spcAft>
                          <a:spcPts val="0"/>
                        </a:spcAft>
                      </a:pPr>
                      <a:r>
                        <a:rPr lang="es-ES" sz="1600" kern="1200">
                          <a:solidFill>
                            <a:srgbClr val="404040"/>
                          </a:solidFill>
                          <a:latin typeface="Comic Sans MS" pitchFamily="66" charset="0"/>
                          <a:ea typeface="+mn-ea"/>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600" kern="1200" dirty="0">
                          <a:solidFill>
                            <a:srgbClr val="404040"/>
                          </a:solidFill>
                          <a:latin typeface="Comic Sans MS" pitchFamily="66" charset="0"/>
                          <a:ea typeface="+mn-ea"/>
                          <a:cs typeface="+mn-cs"/>
                        </a:rPr>
                        <a:t>Más de tres veces</a:t>
                      </a:r>
                    </a:p>
                    <a:p>
                      <a:pPr algn="just">
                        <a:lnSpc>
                          <a:spcPct val="115000"/>
                        </a:lnSpc>
                        <a:spcAft>
                          <a:spcPts val="0"/>
                        </a:spcAft>
                      </a:pPr>
                      <a:r>
                        <a:rPr lang="es-ES" sz="1600" kern="1200" dirty="0">
                          <a:solidFill>
                            <a:srgbClr val="404040"/>
                          </a:solidFill>
                          <a:latin typeface="Comic Sans MS" pitchFamily="66" charset="0"/>
                          <a:ea typeface="+mn-ea"/>
                          <a:cs typeface="+mn-cs"/>
                        </a:rPr>
                        <a:t>a la semana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6381">
                <a:tc>
                  <a:txBody>
                    <a:bodyPr/>
                    <a:lstStyle/>
                    <a:p>
                      <a:pPr algn="just">
                        <a:lnSpc>
                          <a:spcPct val="115000"/>
                        </a:lnSpc>
                        <a:spcAft>
                          <a:spcPts val="0"/>
                        </a:spcAft>
                      </a:pPr>
                      <a:r>
                        <a:rPr lang="es-ES" sz="1600" kern="1200">
                          <a:solidFill>
                            <a:srgbClr val="404040"/>
                          </a:solidFill>
                          <a:latin typeface="Comic Sans MS" pitchFamily="66" charset="0"/>
                          <a:ea typeface="+mn-ea"/>
                          <a:cs typeface="+mn-cs"/>
                        </a:rPr>
                        <a:t>¿Con qué frecuencia se recoge la basura en su barriada/comunidad?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600" kern="1200" dirty="0">
                          <a:solidFill>
                            <a:srgbClr val="404040"/>
                          </a:solidFill>
                          <a:latin typeface="Comic Sans MS" pitchFamily="66" charset="0"/>
                          <a:ea typeface="+mn-ea"/>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600" kern="1200">
                          <a:solidFill>
                            <a:srgbClr val="404040"/>
                          </a:solidFill>
                          <a:latin typeface="Comic Sans MS" pitchFamily="66" charset="0"/>
                          <a:ea typeface="+mn-ea"/>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600" kern="1200">
                          <a:solidFill>
                            <a:srgbClr val="404040"/>
                          </a:solidFill>
                          <a:latin typeface="Comic Sans MS" pitchFamily="66" charset="0"/>
                          <a:ea typeface="+mn-ea"/>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600" kern="1200" dirty="0">
                          <a:solidFill>
                            <a:srgbClr val="404040"/>
                          </a:solidFill>
                          <a:latin typeface="Comic Sans MS" pitchFamily="66" charset="0"/>
                          <a:ea typeface="+mn-ea"/>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824467829"/>
              </p:ext>
            </p:extLst>
          </p:nvPr>
        </p:nvGraphicFramePr>
        <p:xfrm>
          <a:off x="2382592" y="4765183"/>
          <a:ext cx="7379594" cy="1609859"/>
        </p:xfrm>
        <a:graphic>
          <a:graphicData uri="http://schemas.openxmlformats.org/drawingml/2006/table">
            <a:tbl>
              <a:tblPr firstRow="1" firstCol="1" bandRow="1"/>
              <a:tblGrid>
                <a:gridCol w="7379594"/>
              </a:tblGrid>
              <a:tr h="402464">
                <a:tc>
                  <a:txBody>
                    <a:bodyPr/>
                    <a:lstStyle/>
                    <a:p>
                      <a:pPr algn="just">
                        <a:lnSpc>
                          <a:spcPct val="115000"/>
                        </a:lnSpc>
                        <a:spcAft>
                          <a:spcPts val="0"/>
                        </a:spcAft>
                      </a:pPr>
                      <a:r>
                        <a:rPr lang="es-ES" sz="1600" dirty="0">
                          <a:effectLst/>
                          <a:latin typeface="Comic Sans MS" panose="030F0702030302020204" pitchFamily="66" charset="0"/>
                          <a:ea typeface="Calibri" panose="020F0502020204030204" pitchFamily="34" charset="0"/>
                          <a:cs typeface="BernhardModernStd-Roman"/>
                        </a:rPr>
                        <a:t>Tema: La basura y el medio ambiente.</a:t>
                      </a:r>
                      <a:endParaRPr lang="es-ES" sz="16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7395">
                <a:tc>
                  <a:txBody>
                    <a:bodyPr/>
                    <a:lstStyle/>
                    <a:p>
                      <a:pPr algn="just">
                        <a:lnSpc>
                          <a:spcPct val="115000"/>
                        </a:lnSpc>
                        <a:spcAft>
                          <a:spcPts val="0"/>
                        </a:spcAft>
                      </a:pPr>
                      <a:r>
                        <a:rPr lang="es-ES" sz="1600" dirty="0">
                          <a:effectLst/>
                          <a:latin typeface="Comic Sans MS" panose="030F0702030302020204" pitchFamily="66" charset="0"/>
                          <a:ea typeface="Calibri" panose="020F0502020204030204" pitchFamily="34" charset="0"/>
                          <a:cs typeface="BernhardModernStd-Roman"/>
                        </a:rPr>
                        <a:t>¿De qué manera considera usted que podría contribuir al cuidado del medio ambiente separando la basura en desechos orgánicos,</a:t>
                      </a:r>
                      <a:endParaRPr lang="es-ES" sz="1600" dirty="0">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15000"/>
                        </a:lnSpc>
                        <a:spcAft>
                          <a:spcPts val="0"/>
                        </a:spcAft>
                      </a:pPr>
                      <a:r>
                        <a:rPr lang="es-ES" sz="1600" dirty="0">
                          <a:effectLst/>
                          <a:latin typeface="Comic Sans MS" panose="030F0702030302020204" pitchFamily="66" charset="0"/>
                          <a:ea typeface="Calibri" panose="020F0502020204030204" pitchFamily="34" charset="0"/>
                          <a:cs typeface="BernhardModernStd-Roman"/>
                        </a:rPr>
                        <a:t>plásticos, papel y vidrio en su comunidad?</a:t>
                      </a:r>
                      <a:endParaRPr lang="es-ES" sz="16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519690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493950" y="1106905"/>
            <a:ext cx="9334472" cy="5751094"/>
          </a:xfrm>
        </p:spPr>
        <p:txBody>
          <a:bodyPr/>
          <a:lstStyle/>
          <a:p>
            <a:pPr marL="0" indent="0" algn="just">
              <a:lnSpc>
                <a:spcPct val="115000"/>
              </a:lnSpc>
              <a:spcAft>
                <a:spcPts val="0"/>
              </a:spcAft>
              <a:buNone/>
            </a:pPr>
            <a:r>
              <a:rPr lang="es-ES" sz="2000" dirty="0">
                <a:latin typeface="Comic Sans MS" pitchFamily="66" charset="0"/>
              </a:rPr>
              <a:t>Sugerencias para la construcción de cuestionarios, según J.W. </a:t>
            </a:r>
            <a:r>
              <a:rPr lang="es-ES" sz="2000" dirty="0" err="1">
                <a:latin typeface="Comic Sans MS" pitchFamily="66" charset="0"/>
              </a:rPr>
              <a:t>Best</a:t>
            </a:r>
            <a:endParaRPr lang="es-ES" sz="2000" dirty="0">
              <a:latin typeface="Comic Sans MS" pitchFamily="66" charset="0"/>
            </a:endParaRPr>
          </a:p>
          <a:p>
            <a:pPr algn="just">
              <a:lnSpc>
                <a:spcPct val="115000"/>
              </a:lnSpc>
              <a:spcAft>
                <a:spcPts val="0"/>
              </a:spcAft>
            </a:pPr>
            <a:r>
              <a:rPr lang="es-ES" sz="2000" dirty="0" smtClean="0">
                <a:latin typeface="Comic Sans MS" pitchFamily="66" charset="0"/>
              </a:rPr>
              <a:t>Se </a:t>
            </a:r>
            <a:r>
              <a:rPr lang="es-ES" sz="2000" dirty="0">
                <a:latin typeface="Comic Sans MS" pitchFamily="66" charset="0"/>
              </a:rPr>
              <a:t>debe buscar solamente la información que se puede obtener de otras fuentes.</a:t>
            </a:r>
          </a:p>
          <a:p>
            <a:pPr algn="just">
              <a:lnSpc>
                <a:spcPct val="115000"/>
              </a:lnSpc>
              <a:spcAft>
                <a:spcPts val="0"/>
              </a:spcAft>
            </a:pPr>
            <a:r>
              <a:rPr lang="es-ES" sz="2000" dirty="0" smtClean="0">
                <a:latin typeface="Comic Sans MS" pitchFamily="66" charset="0"/>
              </a:rPr>
              <a:t>El </a:t>
            </a:r>
            <a:r>
              <a:rPr lang="es-ES" sz="2000" dirty="0">
                <a:latin typeface="Comic Sans MS" pitchFamily="66" charset="0"/>
              </a:rPr>
              <a:t>cuestionario </a:t>
            </a:r>
            <a:r>
              <a:rPr lang="es-ES" sz="2000" dirty="0" smtClean="0">
                <a:latin typeface="Comic Sans MS" pitchFamily="66" charset="0"/>
              </a:rPr>
              <a:t>será lo </a:t>
            </a:r>
            <a:r>
              <a:rPr lang="es-ES" sz="2000" dirty="0">
                <a:latin typeface="Comic Sans MS" pitchFamily="66" charset="0"/>
              </a:rPr>
              <a:t>más breve posible y </a:t>
            </a:r>
            <a:r>
              <a:rPr lang="es-ES" sz="2000" dirty="0" smtClean="0">
                <a:latin typeface="Comic Sans MS" pitchFamily="66" charset="0"/>
              </a:rPr>
              <a:t>lo </a:t>
            </a:r>
            <a:r>
              <a:rPr lang="es-ES" sz="2000" dirty="0">
                <a:latin typeface="Comic Sans MS" pitchFamily="66" charset="0"/>
              </a:rPr>
              <a:t>bastante extenso para obtener la información esencial.</a:t>
            </a:r>
          </a:p>
          <a:p>
            <a:pPr algn="just">
              <a:lnSpc>
                <a:spcPct val="115000"/>
              </a:lnSpc>
              <a:spcAft>
                <a:spcPts val="0"/>
              </a:spcAft>
            </a:pPr>
            <a:r>
              <a:rPr lang="es-ES" sz="2000" dirty="0" smtClean="0">
                <a:latin typeface="Comic Sans MS" pitchFamily="66" charset="0"/>
              </a:rPr>
              <a:t>Las </a:t>
            </a:r>
            <a:r>
              <a:rPr lang="es-ES" sz="2000" dirty="0">
                <a:latin typeface="Comic Sans MS" pitchFamily="66" charset="0"/>
              </a:rPr>
              <a:t>instrucciones deben estar claras y completas.</a:t>
            </a:r>
          </a:p>
          <a:p>
            <a:pPr algn="just">
              <a:lnSpc>
                <a:spcPct val="115000"/>
              </a:lnSpc>
              <a:spcAft>
                <a:spcPts val="0"/>
              </a:spcAft>
            </a:pPr>
            <a:r>
              <a:rPr lang="es-ES" sz="2000" dirty="0" smtClean="0">
                <a:latin typeface="Comic Sans MS" pitchFamily="66" charset="0"/>
              </a:rPr>
              <a:t>Cada </a:t>
            </a:r>
            <a:r>
              <a:rPr lang="es-ES" sz="2000" dirty="0">
                <a:latin typeface="Comic Sans MS" pitchFamily="66" charset="0"/>
              </a:rPr>
              <a:t>pregunta debe plantear una sola idea y deben ser </a:t>
            </a:r>
            <a:r>
              <a:rPr lang="es-ES" sz="2000" dirty="0" smtClean="0">
                <a:latin typeface="Comic Sans MS" pitchFamily="66" charset="0"/>
              </a:rPr>
              <a:t>expresada </a:t>
            </a:r>
            <a:r>
              <a:rPr lang="es-ES" sz="2000" dirty="0">
                <a:latin typeface="Comic Sans MS" pitchFamily="66" charset="0"/>
              </a:rPr>
              <a:t>lo más sencillamente posible para que las respuestas no tengan ambigüedades.</a:t>
            </a:r>
          </a:p>
          <a:p>
            <a:pPr algn="just">
              <a:lnSpc>
                <a:spcPct val="115000"/>
              </a:lnSpc>
              <a:spcAft>
                <a:spcPts val="0"/>
              </a:spcAft>
            </a:pPr>
            <a:r>
              <a:rPr lang="es-ES" sz="2000" dirty="0" smtClean="0">
                <a:latin typeface="Comic Sans MS" pitchFamily="66" charset="0"/>
              </a:rPr>
              <a:t>La </a:t>
            </a:r>
            <a:r>
              <a:rPr lang="es-ES" sz="2000" dirty="0">
                <a:latin typeface="Comic Sans MS" pitchFamily="66" charset="0"/>
              </a:rPr>
              <a:t>importancia del tema al cual se refieren las preguntas, debe ser expuesta clara y cuidadosamente en el cuestionario</a:t>
            </a:r>
            <a:r>
              <a:rPr lang="es-ES" sz="2000" dirty="0" smtClean="0">
                <a:latin typeface="Comic Sans MS" pitchFamily="66" charset="0"/>
              </a:rPr>
              <a:t>.</a:t>
            </a:r>
            <a:endParaRPr lang="es-ES" sz="2000" dirty="0">
              <a:latin typeface="Comic Sans MS" pitchFamily="66" charset="0"/>
            </a:endParaRPr>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34</a:t>
            </a:fld>
            <a:endParaRPr lang="en-US" smtClean="0">
              <a:solidFill>
                <a:srgbClr val="FEFFFF"/>
              </a:solidFill>
            </a:endParaRPr>
          </a:p>
        </p:txBody>
      </p:sp>
      <p:sp>
        <p:nvSpPr>
          <p:cNvPr id="5" name="Título 1"/>
          <p:cNvSpPr>
            <a:spLocks noGrp="1"/>
          </p:cNvSpPr>
          <p:nvPr>
            <p:ph type="title"/>
          </p:nvPr>
        </p:nvSpPr>
        <p:spPr>
          <a:xfrm>
            <a:off x="1395664" y="1"/>
            <a:ext cx="10108950" cy="592428"/>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39902149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26298" y="878305"/>
            <a:ext cx="9057746" cy="5787188"/>
          </a:xfrm>
        </p:spPr>
        <p:txBody>
          <a:bodyPr/>
          <a:lstStyle/>
          <a:p>
            <a:pPr marL="0" indent="0" algn="just">
              <a:lnSpc>
                <a:spcPct val="115000"/>
              </a:lnSpc>
              <a:spcAft>
                <a:spcPts val="0"/>
              </a:spcAft>
              <a:buNone/>
            </a:pPr>
            <a:r>
              <a:rPr lang="es-ES" sz="2000" dirty="0">
                <a:latin typeface="Comic Sans MS" pitchFamily="66" charset="0"/>
              </a:rPr>
              <a:t>Sugerencias para la construcción de cuestionarios, según J.W. </a:t>
            </a:r>
            <a:r>
              <a:rPr lang="es-ES" sz="2000" dirty="0" err="1">
                <a:latin typeface="Comic Sans MS" pitchFamily="66" charset="0"/>
              </a:rPr>
              <a:t>Best</a:t>
            </a:r>
            <a:endParaRPr lang="es-ES" sz="2000" dirty="0">
              <a:latin typeface="Comic Sans MS" pitchFamily="66" charset="0"/>
            </a:endParaRPr>
          </a:p>
          <a:p>
            <a:pPr algn="just">
              <a:lnSpc>
                <a:spcPct val="115000"/>
              </a:lnSpc>
              <a:spcAft>
                <a:spcPts val="0"/>
              </a:spcAft>
            </a:pPr>
            <a:r>
              <a:rPr lang="es-ES" sz="2000" dirty="0" smtClean="0">
                <a:latin typeface="Comic Sans MS" pitchFamily="66" charset="0"/>
              </a:rPr>
              <a:t>Las </a:t>
            </a:r>
            <a:r>
              <a:rPr lang="es-ES" sz="2000" dirty="0">
                <a:latin typeface="Comic Sans MS" pitchFamily="66" charset="0"/>
              </a:rPr>
              <a:t>preguntas deben ser redactadas con objetividad, sin </a:t>
            </a:r>
            <a:r>
              <a:rPr lang="es-ES" sz="2000" dirty="0" smtClean="0">
                <a:latin typeface="Comic Sans MS" pitchFamily="66" charset="0"/>
              </a:rPr>
              <a:t>injerencias </a:t>
            </a:r>
            <a:r>
              <a:rPr lang="es-ES" sz="2000" dirty="0">
                <a:latin typeface="Comic Sans MS" pitchFamily="66" charset="0"/>
              </a:rPr>
              <a:t>hacia lo que se podría desear como respuesta.</a:t>
            </a:r>
          </a:p>
          <a:p>
            <a:pPr algn="just">
              <a:lnSpc>
                <a:spcPct val="115000"/>
              </a:lnSpc>
              <a:spcAft>
                <a:spcPts val="0"/>
              </a:spcAft>
            </a:pPr>
            <a:r>
              <a:rPr lang="es-ES" sz="2000" dirty="0" smtClean="0">
                <a:latin typeface="Comic Sans MS" pitchFamily="66" charset="0"/>
              </a:rPr>
              <a:t>Las </a:t>
            </a:r>
            <a:r>
              <a:rPr lang="es-ES" sz="2000" dirty="0">
                <a:latin typeface="Comic Sans MS" pitchFamily="66" charset="0"/>
              </a:rPr>
              <a:t>preguntas deben ser presentadas desde aspectos generales a específicos.</a:t>
            </a:r>
          </a:p>
          <a:p>
            <a:pPr algn="just">
              <a:lnSpc>
                <a:spcPct val="115000"/>
              </a:lnSpc>
              <a:spcAft>
                <a:spcPts val="0"/>
              </a:spcAft>
            </a:pPr>
            <a:r>
              <a:rPr lang="es-ES" sz="2000" dirty="0" smtClean="0">
                <a:latin typeface="Comic Sans MS" pitchFamily="66" charset="0"/>
              </a:rPr>
              <a:t>Se </a:t>
            </a:r>
            <a:r>
              <a:rPr lang="es-ES" sz="2000" dirty="0">
                <a:latin typeface="Comic Sans MS" pitchFamily="66" charset="0"/>
              </a:rPr>
              <a:t>debe evitar las preguntas que incomoden por aspectos religiosos o morales.</a:t>
            </a:r>
          </a:p>
          <a:p>
            <a:pPr algn="just">
              <a:lnSpc>
                <a:spcPct val="115000"/>
              </a:lnSpc>
              <a:spcAft>
                <a:spcPts val="0"/>
              </a:spcAft>
            </a:pPr>
            <a:r>
              <a:rPr lang="es-ES" sz="2000" dirty="0" smtClean="0">
                <a:latin typeface="Comic Sans MS" pitchFamily="66" charset="0"/>
              </a:rPr>
              <a:t>Antes </a:t>
            </a:r>
            <a:r>
              <a:rPr lang="es-ES" sz="2000" dirty="0">
                <a:latin typeface="Comic Sans MS" pitchFamily="66" charset="0"/>
              </a:rPr>
              <a:t>de aplicar un cuestionario a un grupo numeroso, </a:t>
            </a:r>
            <a:r>
              <a:rPr lang="es-ES" sz="2000" dirty="0" smtClean="0">
                <a:latin typeface="Comic Sans MS" pitchFamily="66" charset="0"/>
              </a:rPr>
              <a:t>se debe experimentar </a:t>
            </a:r>
            <a:r>
              <a:rPr lang="es-ES" sz="2000" dirty="0">
                <a:latin typeface="Comic Sans MS" pitchFamily="66" charset="0"/>
              </a:rPr>
              <a:t>en un grupo reducido de características </a:t>
            </a:r>
            <a:r>
              <a:rPr lang="es-ES" sz="2000" dirty="0" smtClean="0">
                <a:latin typeface="Comic Sans MS" pitchFamily="66" charset="0"/>
              </a:rPr>
              <a:t>semejantes </a:t>
            </a:r>
            <a:r>
              <a:rPr lang="es-ES" sz="2000" dirty="0">
                <a:latin typeface="Comic Sans MS" pitchFamily="66" charset="0"/>
              </a:rPr>
              <a:t>a las personas a las que se va a </a:t>
            </a:r>
            <a:r>
              <a:rPr lang="es-ES" sz="2000" dirty="0" smtClean="0">
                <a:latin typeface="Comic Sans MS" pitchFamily="66" charset="0"/>
              </a:rPr>
              <a:t>encuestar</a:t>
            </a:r>
            <a:endParaRPr lang="es-ES" sz="2000" dirty="0">
              <a:latin typeface="Comic Sans MS" pitchFamily="66" charset="0"/>
            </a:endParaRPr>
          </a:p>
          <a:p>
            <a:r>
              <a:rPr lang="es-ES" sz="2000" dirty="0" smtClean="0">
                <a:latin typeface="Comic Sans MS" pitchFamily="66" charset="0"/>
              </a:rPr>
              <a:t>Al </a:t>
            </a:r>
            <a:r>
              <a:rPr lang="es-ES" sz="2000" dirty="0">
                <a:latin typeface="Comic Sans MS" pitchFamily="66" charset="0"/>
              </a:rPr>
              <a:t>elaborar el cuestionario es necesario establecer la forma en que será tabulada la información y cómo se hará el análisis de la misma.</a:t>
            </a:r>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35</a:t>
            </a:fld>
            <a:endParaRPr lang="en-US" smtClean="0">
              <a:solidFill>
                <a:srgbClr val="FEFFFF"/>
              </a:solidFill>
            </a:endParaRPr>
          </a:p>
        </p:txBody>
      </p:sp>
      <p:sp>
        <p:nvSpPr>
          <p:cNvPr id="5" name="Título 1"/>
          <p:cNvSpPr>
            <a:spLocks noGrp="1"/>
          </p:cNvSpPr>
          <p:nvPr>
            <p:ph type="title"/>
          </p:nvPr>
        </p:nvSpPr>
        <p:spPr>
          <a:xfrm>
            <a:off x="1467854" y="1"/>
            <a:ext cx="10036760" cy="592428"/>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14991386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58344" y="1239253"/>
            <a:ext cx="9282109" cy="5444882"/>
          </a:xfrm>
        </p:spPr>
        <p:txBody>
          <a:bodyPr/>
          <a:lstStyle/>
          <a:p>
            <a:pPr algn="ctr">
              <a:buNone/>
            </a:pPr>
            <a:r>
              <a:rPr lang="es-ES" b="1" dirty="0">
                <a:latin typeface="Comic Sans MS" panose="030F0702030302020204" pitchFamily="66" charset="0"/>
                <a:ea typeface="Calibri" panose="020F0502020204030204" pitchFamily="34" charset="0"/>
                <a:cs typeface="Futura-Bold"/>
              </a:rPr>
              <a:t>Los Test o Pruebas </a:t>
            </a:r>
            <a:r>
              <a:rPr lang="es-ES" b="1" dirty="0" smtClean="0">
                <a:latin typeface="Comic Sans MS" panose="030F0702030302020204" pitchFamily="66" charset="0"/>
                <a:ea typeface="Calibri" panose="020F0502020204030204" pitchFamily="34" charset="0"/>
                <a:cs typeface="Futura-Bold"/>
              </a:rPr>
              <a:t>Objetivas</a:t>
            </a:r>
          </a:p>
          <a:p>
            <a:pPr algn="just">
              <a:lnSpc>
                <a:spcPct val="115000"/>
              </a:lnSpc>
              <a:spcAft>
                <a:spcPts val="0"/>
              </a:spcAft>
            </a:pPr>
            <a:r>
              <a:rPr lang="es-ES" dirty="0">
                <a:latin typeface="Comic Sans MS" panose="030F0702030302020204" pitchFamily="66" charset="0"/>
                <a:ea typeface="Calibri" panose="020F0502020204030204" pitchFamily="34" charset="0"/>
                <a:cs typeface="BernhardModernStd-Roman"/>
              </a:rPr>
              <a:t>En el transcurso de la historia educativa </a:t>
            </a:r>
            <a:r>
              <a:rPr lang="es-ES" dirty="0" smtClean="0">
                <a:latin typeface="Comic Sans MS" panose="030F0702030302020204" pitchFamily="66" charset="0"/>
                <a:ea typeface="Calibri" panose="020F0502020204030204" pitchFamily="34" charset="0"/>
                <a:cs typeface="BernhardModernStd-Roman"/>
              </a:rPr>
              <a:t>se </a:t>
            </a:r>
            <a:r>
              <a:rPr lang="es-ES" dirty="0">
                <a:latin typeface="Comic Sans MS" panose="030F0702030302020204" pitchFamily="66" charset="0"/>
                <a:ea typeface="Calibri" panose="020F0502020204030204" pitchFamily="34" charset="0"/>
                <a:cs typeface="BernhardModernStd-Roman"/>
              </a:rPr>
              <a:t>ha comprobado que una prueba </a:t>
            </a:r>
            <a:r>
              <a:rPr lang="es-ES" dirty="0" smtClean="0">
                <a:latin typeface="Comic Sans MS" panose="030F0702030302020204" pitchFamily="66" charset="0"/>
                <a:ea typeface="Calibri" panose="020F0502020204030204" pitchFamily="34" charset="0"/>
                <a:cs typeface="BernhardModernStd-Roman"/>
              </a:rPr>
              <a:t>objetiva bien </a:t>
            </a:r>
            <a:r>
              <a:rPr lang="es-ES" dirty="0">
                <a:latin typeface="Comic Sans MS" panose="030F0702030302020204" pitchFamily="66" charset="0"/>
                <a:ea typeface="Calibri" panose="020F0502020204030204" pitchFamily="34" charset="0"/>
                <a:cs typeface="BernhardModernStd-Roman"/>
              </a:rPr>
              <a:t>diseñada es un excelente instrumento para evaluar ciertos tipos de aprendizaje, aunque </a:t>
            </a:r>
            <a:r>
              <a:rPr lang="es-ES" dirty="0">
                <a:solidFill>
                  <a:srgbClr val="FF0000"/>
                </a:solidFill>
                <a:latin typeface="Comic Sans MS" panose="030F0702030302020204" pitchFamily="66" charset="0"/>
                <a:ea typeface="Calibri" panose="020F0502020204030204" pitchFamily="34" charset="0"/>
                <a:cs typeface="BernhardModernStd-Roman"/>
              </a:rPr>
              <a:t>este tipo de pruebas y test </a:t>
            </a:r>
            <a:r>
              <a:rPr lang="es-ES" dirty="0" smtClean="0">
                <a:solidFill>
                  <a:srgbClr val="FF0000"/>
                </a:solidFill>
                <a:latin typeface="Comic Sans MS" panose="030F0702030302020204" pitchFamily="66" charset="0"/>
                <a:ea typeface="Calibri" panose="020F0502020204030204" pitchFamily="34" charset="0"/>
                <a:cs typeface="BernhardModernStd-Roman"/>
              </a:rPr>
              <a:t>son utilizada comúnmente </a:t>
            </a:r>
            <a:r>
              <a:rPr lang="es-ES" dirty="0">
                <a:solidFill>
                  <a:srgbClr val="FF0000"/>
                </a:solidFill>
                <a:latin typeface="Comic Sans MS" panose="030F0702030302020204" pitchFamily="66" charset="0"/>
                <a:ea typeface="Calibri" panose="020F0502020204030204" pitchFamily="34" charset="0"/>
                <a:cs typeface="BernhardModernStd-Roman"/>
              </a:rPr>
              <a:t>para los contenidos conceptuales</a:t>
            </a:r>
            <a:r>
              <a:rPr lang="es-ES" dirty="0">
                <a:latin typeface="Comic Sans MS" panose="030F0702030302020204" pitchFamily="66" charset="0"/>
                <a:ea typeface="Calibri" panose="020F0502020204030204" pitchFamily="34" charset="0"/>
                <a:cs typeface="BernhardModernStd-Roman"/>
              </a:rPr>
              <a:t>, </a:t>
            </a:r>
            <a:r>
              <a:rPr lang="es-ES" dirty="0" smtClean="0">
                <a:latin typeface="Comic Sans MS" panose="030F0702030302020204" pitchFamily="66" charset="0"/>
                <a:ea typeface="Calibri" panose="020F0502020204030204" pitchFamily="34" charset="0"/>
                <a:cs typeface="BernhardModernStd-Roman"/>
              </a:rPr>
              <a:t>lo </a:t>
            </a:r>
            <a:r>
              <a:rPr lang="es-ES" dirty="0">
                <a:latin typeface="Comic Sans MS" panose="030F0702030302020204" pitchFamily="66" charset="0"/>
                <a:ea typeface="Calibri" panose="020F0502020204030204" pitchFamily="34" charset="0"/>
                <a:cs typeface="BernhardModernStd-Roman"/>
              </a:rPr>
              <a:t>común es encontrar que estas pruebas han tendido a enfatizar la capacidad de repetición y memorización de los estudiantes.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a:latin typeface="Comic Sans MS" panose="030F0702030302020204" pitchFamily="66" charset="0"/>
                <a:ea typeface="Calibri" panose="020F0502020204030204" pitchFamily="34" charset="0"/>
                <a:cs typeface="BernhardModernStd-Roman"/>
              </a:rPr>
              <a:t>Entre los tipos más comunes de estas pruebas, se </a:t>
            </a:r>
            <a:r>
              <a:rPr lang="es-ES" dirty="0" smtClean="0">
                <a:latin typeface="Comic Sans MS" panose="030F0702030302020204" pitchFamily="66" charset="0"/>
                <a:ea typeface="Calibri" panose="020F0502020204030204" pitchFamily="34" charset="0"/>
                <a:cs typeface="BernhardModernStd-Roman"/>
              </a:rPr>
              <a:t>tienen:</a:t>
            </a:r>
          </a:p>
          <a:p>
            <a:pPr lvl="1" algn="just">
              <a:lnSpc>
                <a:spcPct val="115000"/>
              </a:lnSpc>
              <a:spcAft>
                <a:spcPts val="0"/>
              </a:spcAft>
              <a:buFont typeface="Wingdings" panose="05000000000000000000" pitchFamily="2" charset="2"/>
              <a:buChar char="ü"/>
            </a:pPr>
            <a:r>
              <a:rPr lang="es-ES" dirty="0" smtClean="0">
                <a:latin typeface="Comic Sans MS" panose="030F0702030302020204" pitchFamily="66" charset="0"/>
                <a:ea typeface="Calibri" panose="020F0502020204030204" pitchFamily="34" charset="0"/>
                <a:cs typeface="BernhardModernStd-Roman"/>
              </a:rPr>
              <a:t> </a:t>
            </a:r>
            <a:r>
              <a:rPr lang="es-ES" dirty="0">
                <a:latin typeface="Comic Sans MS" panose="030F0702030302020204" pitchFamily="66" charset="0"/>
                <a:ea typeface="Calibri" panose="020F0502020204030204" pitchFamily="34" charset="0"/>
                <a:cs typeface="BernhardModernStd-Roman"/>
              </a:rPr>
              <a:t>las pruebas escritas, </a:t>
            </a:r>
            <a:endParaRPr lang="es-ES" dirty="0" smtClean="0">
              <a:latin typeface="Comic Sans MS" panose="030F0702030302020204" pitchFamily="66" charset="0"/>
              <a:ea typeface="Calibri" panose="020F0502020204030204" pitchFamily="34" charset="0"/>
              <a:cs typeface="BernhardModernStd-Roman"/>
            </a:endParaRPr>
          </a:p>
          <a:p>
            <a:pPr lvl="1" algn="just">
              <a:lnSpc>
                <a:spcPct val="115000"/>
              </a:lnSpc>
              <a:spcAft>
                <a:spcPts val="0"/>
              </a:spcAft>
              <a:buFont typeface="Wingdings" panose="05000000000000000000" pitchFamily="2" charset="2"/>
              <a:buChar char="ü"/>
            </a:pPr>
            <a:r>
              <a:rPr lang="es-ES" dirty="0" smtClean="0">
                <a:latin typeface="Comic Sans MS" panose="030F0702030302020204" pitchFamily="66" charset="0"/>
                <a:ea typeface="Calibri" panose="020F0502020204030204" pitchFamily="34" charset="0"/>
                <a:cs typeface="BernhardModernStd-Roman"/>
              </a:rPr>
              <a:t>de </a:t>
            </a:r>
            <a:r>
              <a:rPr lang="es-ES" dirty="0">
                <a:latin typeface="Comic Sans MS" panose="030F0702030302020204" pitchFamily="66" charset="0"/>
                <a:ea typeface="Calibri" panose="020F0502020204030204" pitchFamily="34" charset="0"/>
                <a:cs typeface="BernhardModernStd-Roman"/>
              </a:rPr>
              <a:t>alternativas, </a:t>
            </a:r>
            <a:endParaRPr lang="es-ES" dirty="0" smtClean="0">
              <a:latin typeface="Comic Sans MS" panose="030F0702030302020204" pitchFamily="66" charset="0"/>
              <a:ea typeface="Calibri" panose="020F0502020204030204" pitchFamily="34" charset="0"/>
              <a:cs typeface="BernhardModernStd-Roman"/>
            </a:endParaRPr>
          </a:p>
          <a:p>
            <a:pPr lvl="1" algn="just">
              <a:lnSpc>
                <a:spcPct val="115000"/>
              </a:lnSpc>
              <a:spcAft>
                <a:spcPts val="0"/>
              </a:spcAft>
              <a:buFont typeface="Wingdings" panose="05000000000000000000" pitchFamily="2" charset="2"/>
              <a:buChar char="ü"/>
            </a:pPr>
            <a:r>
              <a:rPr lang="es-ES" dirty="0" smtClean="0">
                <a:latin typeface="Comic Sans MS" panose="030F0702030302020204" pitchFamily="66" charset="0"/>
                <a:ea typeface="Calibri" panose="020F0502020204030204" pitchFamily="34" charset="0"/>
                <a:cs typeface="BernhardModernStd-Roman"/>
              </a:rPr>
              <a:t>de relación, </a:t>
            </a:r>
          </a:p>
          <a:p>
            <a:pPr lvl="1" algn="just">
              <a:lnSpc>
                <a:spcPct val="115000"/>
              </a:lnSpc>
              <a:spcAft>
                <a:spcPts val="0"/>
              </a:spcAft>
              <a:buFont typeface="Wingdings" panose="05000000000000000000" pitchFamily="2" charset="2"/>
              <a:buChar char="ü"/>
            </a:pPr>
            <a:r>
              <a:rPr lang="es-ES" dirty="0" smtClean="0">
                <a:latin typeface="Comic Sans MS" panose="030F0702030302020204" pitchFamily="66" charset="0"/>
                <a:ea typeface="Calibri" panose="020F0502020204030204" pitchFamily="34" charset="0"/>
                <a:cs typeface="BernhardModernStd-Roman"/>
              </a:rPr>
              <a:t>de </a:t>
            </a:r>
            <a:r>
              <a:rPr lang="es-ES" dirty="0">
                <a:latin typeface="Comic Sans MS" panose="030F0702030302020204" pitchFamily="66" charset="0"/>
                <a:ea typeface="Calibri" panose="020F0502020204030204" pitchFamily="34" charset="0"/>
                <a:cs typeface="BernhardModernStd-Roman"/>
              </a:rPr>
              <a:t>verdadero y falso y </a:t>
            </a:r>
            <a:endParaRPr lang="es-ES" dirty="0" smtClean="0">
              <a:latin typeface="Comic Sans MS" panose="030F0702030302020204" pitchFamily="66" charset="0"/>
              <a:ea typeface="Calibri" panose="020F0502020204030204" pitchFamily="34" charset="0"/>
              <a:cs typeface="BernhardModernStd-Roman"/>
            </a:endParaRPr>
          </a:p>
          <a:p>
            <a:pPr lvl="1" algn="just">
              <a:lnSpc>
                <a:spcPct val="115000"/>
              </a:lnSpc>
              <a:spcAft>
                <a:spcPts val="0"/>
              </a:spcAft>
              <a:buFont typeface="Wingdings" panose="05000000000000000000" pitchFamily="2" charset="2"/>
              <a:buChar char="ü"/>
            </a:pPr>
            <a:r>
              <a:rPr lang="es-ES" dirty="0" smtClean="0">
                <a:latin typeface="Comic Sans MS" panose="030F0702030302020204" pitchFamily="66" charset="0"/>
                <a:ea typeface="Calibri" panose="020F0502020204030204" pitchFamily="34" charset="0"/>
                <a:cs typeface="BernhardModernStd-Roman"/>
              </a:rPr>
              <a:t>de </a:t>
            </a:r>
            <a:r>
              <a:rPr lang="es-ES" dirty="0">
                <a:latin typeface="Comic Sans MS" panose="030F0702030302020204" pitchFamily="66" charset="0"/>
                <a:ea typeface="Calibri" panose="020F0502020204030204" pitchFamily="34" charset="0"/>
                <a:cs typeface="BernhardModernStd-Roman"/>
              </a:rPr>
              <a:t>opción múltiple.</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36</a:t>
            </a:fld>
            <a:endParaRPr lang="en-US" smtClean="0">
              <a:solidFill>
                <a:srgbClr val="FEFFFF"/>
              </a:solidFill>
            </a:endParaRPr>
          </a:p>
        </p:txBody>
      </p:sp>
      <p:sp>
        <p:nvSpPr>
          <p:cNvPr id="5" name="Título 1"/>
          <p:cNvSpPr>
            <a:spLocks noGrp="1"/>
          </p:cNvSpPr>
          <p:nvPr>
            <p:ph type="title"/>
          </p:nvPr>
        </p:nvSpPr>
        <p:spPr>
          <a:xfrm>
            <a:off x="1528012" y="161925"/>
            <a:ext cx="9976602"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31141519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74254" y="1118936"/>
            <a:ext cx="9454957" cy="5642471"/>
          </a:xfrm>
        </p:spPr>
        <p:txBody>
          <a:bodyPr/>
          <a:lstStyle/>
          <a:p>
            <a:pPr marL="0" indent="0" algn="ctr">
              <a:lnSpc>
                <a:spcPct val="115000"/>
              </a:lnSpc>
              <a:spcAft>
                <a:spcPts val="0"/>
              </a:spcAft>
              <a:buNone/>
            </a:pPr>
            <a:r>
              <a:rPr lang="es-ES" dirty="0">
                <a:latin typeface="Comic Sans MS" panose="030F0702030302020204" pitchFamily="66" charset="0"/>
                <a:ea typeface="Calibri" panose="020F0502020204030204" pitchFamily="34" charset="0"/>
                <a:cs typeface="BernhardModernStd-Roman"/>
              </a:rPr>
              <a:t>Pruebas escritas: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a:latin typeface="Comic Sans MS" panose="030F0702030302020204" pitchFamily="66" charset="0"/>
                <a:ea typeface="Calibri" panose="020F0502020204030204" pitchFamily="34" charset="0"/>
                <a:cs typeface="BernhardModernStd-Roman"/>
              </a:rPr>
              <a:t>Las pruebas escritas u objetivas, han sido, y siguen siendo, muy utilizadas en nuestro medio educativo, demandan que el alumno o alumna responda por escrito ciertas interrogantes que permitan valorar si se conocen o no los conceptos, hechos o situaciones relacionados con el contenido de estudio. </a:t>
            </a:r>
            <a:r>
              <a:rPr lang="es-ES" sz="2000" dirty="0">
                <a:solidFill>
                  <a:srgbClr val="FF0000"/>
                </a:solidFill>
                <a:latin typeface="Comic Sans MS" panose="030F0702030302020204" pitchFamily="66" charset="0"/>
                <a:ea typeface="Calibri" panose="020F0502020204030204" pitchFamily="34" charset="0"/>
                <a:cs typeface="BernhardModernStd-Roman"/>
              </a:rPr>
              <a:t>Pueden diferenciarse por requerir respuestas cortas y concretas</a:t>
            </a:r>
            <a:r>
              <a:rPr lang="es-ES" sz="2000" dirty="0">
                <a:latin typeface="Comic Sans MS" panose="030F0702030302020204" pitchFamily="66" charset="0"/>
                <a:ea typeface="Calibri" panose="020F0502020204030204" pitchFamily="34" charset="0"/>
                <a:cs typeface="BernhardModernStd-Roman"/>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buNone/>
            </a:pPr>
            <a:r>
              <a:rPr lang="es-ES" sz="2000" dirty="0">
                <a:latin typeface="Comic Sans MS" panose="030F0702030302020204" pitchFamily="66" charset="0"/>
                <a:ea typeface="Calibri" panose="020F0502020204030204" pitchFamily="34" charset="0"/>
                <a:cs typeface="BernhardModernStd-Roman"/>
              </a:rPr>
              <a:t>Ejemplo: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a:latin typeface="Comic Sans MS" panose="030F0702030302020204" pitchFamily="66" charset="0"/>
                <a:ea typeface="Calibri" panose="020F0502020204030204" pitchFamily="34" charset="0"/>
                <a:cs typeface="BernhardModernStd-Roman"/>
              </a:rPr>
              <a:t>¿En qué fecha </a:t>
            </a:r>
            <a:r>
              <a:rPr lang="es-ES" sz="2000" dirty="0" smtClean="0">
                <a:latin typeface="Comic Sans MS" panose="030F0702030302020204" pitchFamily="66" charset="0"/>
                <a:ea typeface="Calibri" panose="020F0502020204030204" pitchFamily="34" charset="0"/>
                <a:cs typeface="BernhardModernStd-Roman"/>
              </a:rPr>
              <a:t>se produjo la caída del Muro de Berlín? (R: 9 de noviembre de 1989).</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r>
              <a:rPr lang="es-ES" sz="2000" dirty="0">
                <a:latin typeface="Comic Sans MS" panose="030F0702030302020204" pitchFamily="66" charset="0"/>
                <a:ea typeface="Calibri" panose="020F0502020204030204" pitchFamily="34" charset="0"/>
                <a:cs typeface="BernhardModernStd-Roman"/>
              </a:rPr>
              <a:t>Se utilizan mucho con la finalidad de evitar que el estudiante infiera la respuesta al tener que elegirla como puede pasar en el de subrayado, opción múltiple, </a:t>
            </a:r>
            <a:r>
              <a:rPr lang="es-ES" sz="2000" dirty="0" smtClean="0">
                <a:latin typeface="Comic Sans MS" panose="030F0702030302020204" pitchFamily="66" charset="0"/>
                <a:ea typeface="Calibri" panose="020F0502020204030204" pitchFamily="34" charset="0"/>
                <a:cs typeface="BernhardModernStd-Roman"/>
              </a:rPr>
              <a:t>relación </a:t>
            </a:r>
            <a:r>
              <a:rPr lang="es-ES" sz="2000" dirty="0">
                <a:latin typeface="Comic Sans MS" panose="030F0702030302020204" pitchFamily="66" charset="0"/>
                <a:ea typeface="Calibri" panose="020F0502020204030204" pitchFamily="34" charset="0"/>
                <a:cs typeface="BernhardModernStd-Roman"/>
              </a:rPr>
              <a:t>o verdadero y falso.</a:t>
            </a:r>
            <a:endParaRPr lang="es-ES" sz="2000"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37</a:t>
            </a:fld>
            <a:endParaRPr lang="en-US" smtClean="0">
              <a:solidFill>
                <a:srgbClr val="FEFFFF"/>
              </a:solidFill>
            </a:endParaRPr>
          </a:p>
        </p:txBody>
      </p:sp>
      <p:sp>
        <p:nvSpPr>
          <p:cNvPr id="5" name="Título 1"/>
          <p:cNvSpPr>
            <a:spLocks noGrp="1"/>
          </p:cNvSpPr>
          <p:nvPr>
            <p:ph type="title"/>
          </p:nvPr>
        </p:nvSpPr>
        <p:spPr>
          <a:xfrm>
            <a:off x="1600200" y="161925"/>
            <a:ext cx="10142621"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14257705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45466" y="1034716"/>
            <a:ext cx="9234830" cy="5726692"/>
          </a:xfrm>
        </p:spPr>
        <p:txBody>
          <a:bodyPr/>
          <a:lstStyle/>
          <a:p>
            <a:pPr marL="0" indent="0" algn="ctr">
              <a:lnSpc>
                <a:spcPct val="115000"/>
              </a:lnSpc>
              <a:spcAft>
                <a:spcPts val="0"/>
              </a:spcAft>
              <a:buNone/>
            </a:pPr>
            <a:r>
              <a:rPr lang="es-ES" dirty="0" smtClean="0">
                <a:latin typeface="Comic Sans MS" panose="030F0702030302020204" pitchFamily="66" charset="0"/>
                <a:ea typeface="Calibri" panose="020F0502020204030204" pitchFamily="34" charset="0"/>
                <a:cs typeface="BernhardModernStd-Roman"/>
              </a:rPr>
              <a:t>Es conveniente </a:t>
            </a:r>
            <a:r>
              <a:rPr lang="es-ES" dirty="0">
                <a:latin typeface="Comic Sans MS" panose="030F0702030302020204" pitchFamily="66" charset="0"/>
                <a:ea typeface="Calibri" panose="020F0502020204030204" pitchFamily="34" charset="0"/>
                <a:cs typeface="BernhardModernStd-Roman"/>
              </a:rPr>
              <a:t>tomar en cuenta las siguientes consideraciones: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El </a:t>
            </a:r>
            <a:r>
              <a:rPr lang="es-ES" dirty="0">
                <a:latin typeface="Comic Sans MS" panose="030F0702030302020204" pitchFamily="66" charset="0"/>
                <a:ea typeface="Calibri" panose="020F0502020204030204" pitchFamily="34" charset="0"/>
                <a:cs typeface="BernhardModernStd-Roman"/>
              </a:rPr>
              <a:t>ítem </a:t>
            </a:r>
            <a:r>
              <a:rPr lang="es-ES" dirty="0">
                <a:solidFill>
                  <a:srgbClr val="FF0000"/>
                </a:solidFill>
                <a:latin typeface="Comic Sans MS" panose="030F0702030302020204" pitchFamily="66" charset="0"/>
                <a:ea typeface="Calibri" panose="020F0502020204030204" pitchFamily="34" charset="0"/>
                <a:cs typeface="BernhardModernStd-Roman"/>
              </a:rPr>
              <a:t>debe estructurarse de tal forma que no de la opción de colocar más de una respuesta</a:t>
            </a:r>
            <a:r>
              <a:rPr lang="es-ES" dirty="0">
                <a:latin typeface="Comic Sans MS" panose="030F0702030302020204" pitchFamily="66" charset="0"/>
                <a:ea typeface="Calibri" panose="020F0502020204030204" pitchFamily="34" charset="0"/>
                <a:cs typeface="BernhardModernStd-Roman"/>
              </a:rPr>
              <a:t>.</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Coloque </a:t>
            </a:r>
            <a:r>
              <a:rPr lang="es-ES" dirty="0">
                <a:latin typeface="Comic Sans MS" panose="030F0702030302020204" pitchFamily="66" charset="0"/>
                <a:ea typeface="Calibri" panose="020F0502020204030204" pitchFamily="34" charset="0"/>
                <a:cs typeface="BernhardModernStd-Roman"/>
              </a:rPr>
              <a:t>el espacio para la respuesta al final del ítem y no al principio o en medio.</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Se </a:t>
            </a:r>
            <a:r>
              <a:rPr lang="es-ES" dirty="0">
                <a:latin typeface="Comic Sans MS" panose="030F0702030302020204" pitchFamily="66" charset="0"/>
                <a:ea typeface="Calibri" panose="020F0502020204030204" pitchFamily="34" charset="0"/>
                <a:cs typeface="BernhardModernStd-Roman"/>
              </a:rPr>
              <a:t>debe evitar colocar al final del ítem artículos que puedan facilitar la respuesta, como por ejemplo:</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buNone/>
            </a:pPr>
            <a:r>
              <a:rPr lang="es-ES" dirty="0">
                <a:latin typeface="Comic Sans MS" panose="030F0702030302020204" pitchFamily="66" charset="0"/>
                <a:ea typeface="Calibri" panose="020F0502020204030204" pitchFamily="34" charset="0"/>
                <a:cs typeface="BernhardModernStd-Roman"/>
              </a:rPr>
              <a:t>El conjunto de bienes que un país puede adquirir, dadas sus condiciones con respecto a otros países es la __________. Es preferible completar la pregunta en forma directa</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buNone/>
            </a:pPr>
            <a:r>
              <a:rPr lang="es-ES" dirty="0">
                <a:latin typeface="Comic Sans MS" panose="030F0702030302020204" pitchFamily="66" charset="0"/>
                <a:ea typeface="Calibri" panose="020F0502020204030204" pitchFamily="34" charset="0"/>
                <a:cs typeface="BernhardModernStd-Roman"/>
              </a:rPr>
              <a:t>¿Cómo se le llama al conjunto de bienes que un país puede adquirir dadas sus condiciones con respecto a otros países? _______.</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En </a:t>
            </a:r>
            <a:r>
              <a:rPr lang="es-ES" dirty="0">
                <a:latin typeface="Comic Sans MS" panose="030F0702030302020204" pitchFamily="66" charset="0"/>
                <a:ea typeface="Calibri" panose="020F0502020204030204" pitchFamily="34" charset="0"/>
                <a:cs typeface="BernhardModernStd-Roman"/>
              </a:rPr>
              <a:t>el caso de </a:t>
            </a:r>
            <a:r>
              <a:rPr lang="es-ES" dirty="0" smtClean="0">
                <a:latin typeface="Comic Sans MS" panose="030F0702030302020204" pitchFamily="66" charset="0"/>
                <a:ea typeface="Calibri" panose="020F0502020204030204" pitchFamily="34" charset="0"/>
                <a:cs typeface="BernhardModernStd-Roman"/>
              </a:rPr>
              <a:t>Matemáticas </a:t>
            </a:r>
            <a:r>
              <a:rPr lang="es-ES" dirty="0">
                <a:latin typeface="Comic Sans MS" panose="030F0702030302020204" pitchFamily="66" charset="0"/>
                <a:ea typeface="Calibri" panose="020F0502020204030204" pitchFamily="34" charset="0"/>
                <a:cs typeface="BernhardModernStd-Roman"/>
              </a:rPr>
              <a:t>deben precisarse los detalles </a:t>
            </a:r>
            <a:r>
              <a:rPr lang="es-ES" dirty="0" smtClean="0">
                <a:latin typeface="Comic Sans MS" panose="030F0702030302020204" pitchFamily="66" charset="0"/>
                <a:ea typeface="Calibri" panose="020F0502020204030204" pitchFamily="34" charset="0"/>
                <a:cs typeface="BernhardModernStd-Roman"/>
              </a:rPr>
              <a:t>que </a:t>
            </a:r>
            <a:r>
              <a:rPr lang="es-ES" dirty="0">
                <a:latin typeface="Comic Sans MS" panose="030F0702030302020204" pitchFamily="66" charset="0"/>
                <a:ea typeface="Calibri" panose="020F0502020204030204" pitchFamily="34" charset="0"/>
                <a:cs typeface="BernhardModernStd-Roman"/>
              </a:rPr>
              <a:t>requieren para las respuestas, como por ejemplo, las unidades o el grado de precisión que se espera en la respuesta.</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38</a:t>
            </a:fld>
            <a:endParaRPr lang="en-US" smtClean="0">
              <a:solidFill>
                <a:srgbClr val="FEFFFF"/>
              </a:solidFill>
            </a:endParaRPr>
          </a:p>
        </p:txBody>
      </p:sp>
      <p:sp>
        <p:nvSpPr>
          <p:cNvPr id="5" name="Título 1"/>
          <p:cNvSpPr>
            <a:spLocks noGrp="1"/>
          </p:cNvSpPr>
          <p:nvPr>
            <p:ph type="title"/>
          </p:nvPr>
        </p:nvSpPr>
        <p:spPr>
          <a:xfrm>
            <a:off x="1443790" y="161925"/>
            <a:ext cx="10060824"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42843651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74255" y="1046746"/>
            <a:ext cx="9178230" cy="5714661"/>
          </a:xfrm>
        </p:spPr>
        <p:txBody>
          <a:bodyPr/>
          <a:lstStyle/>
          <a:p>
            <a:pPr marL="0" indent="0" algn="ctr">
              <a:lnSpc>
                <a:spcPct val="115000"/>
              </a:lnSpc>
              <a:spcAft>
                <a:spcPts val="0"/>
              </a:spcAft>
              <a:buNone/>
            </a:pPr>
            <a:r>
              <a:rPr lang="es-ES" dirty="0">
                <a:latin typeface="Comic Sans MS" panose="030F0702030302020204" pitchFamily="66" charset="0"/>
                <a:ea typeface="Calibri" panose="020F0502020204030204" pitchFamily="34" charset="0"/>
                <a:cs typeface="BernhardModernStd-Roman"/>
              </a:rPr>
              <a:t>Pruebas de alternativas: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a:latin typeface="Comic Sans MS" panose="030F0702030302020204" pitchFamily="66" charset="0"/>
                <a:ea typeface="Calibri" panose="020F0502020204030204" pitchFamily="34" charset="0"/>
                <a:cs typeface="BernhardModernStd-Roman"/>
              </a:rPr>
              <a:t>En esta misma línea se encuentran las pruebas de alternativas, en las cuales los estudiantes deben responder si las afirmaciones que se hacen son verdaderas o falsas o manifiestan estar de acuerdo (Sí) o en desacuerdo (No) con el enunciado.</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39</a:t>
            </a:fld>
            <a:endParaRPr lang="en-US" smtClean="0">
              <a:solidFill>
                <a:srgbClr val="FEFFFF"/>
              </a:solidFill>
            </a:endParaRPr>
          </a:p>
        </p:txBody>
      </p:sp>
      <p:sp>
        <p:nvSpPr>
          <p:cNvPr id="5" name="Título 1"/>
          <p:cNvSpPr>
            <a:spLocks noGrp="1"/>
          </p:cNvSpPr>
          <p:nvPr>
            <p:ph type="title"/>
          </p:nvPr>
        </p:nvSpPr>
        <p:spPr>
          <a:xfrm>
            <a:off x="1455822" y="161925"/>
            <a:ext cx="10048792"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3384241732"/>
              </p:ext>
            </p:extLst>
          </p:nvPr>
        </p:nvGraphicFramePr>
        <p:xfrm>
          <a:off x="2199235" y="3094827"/>
          <a:ext cx="7946265" cy="2839212"/>
        </p:xfrm>
        <a:graphic>
          <a:graphicData uri="http://schemas.openxmlformats.org/drawingml/2006/table">
            <a:tbl>
              <a:tblPr firstRow="1" firstCol="1" bandRow="1">
                <a:tableStyleId>{5C22544A-7EE6-4342-B048-85BDC9FD1C3A}</a:tableStyleId>
              </a:tblPr>
              <a:tblGrid>
                <a:gridCol w="7946265"/>
              </a:tblGrid>
              <a:tr h="1983347">
                <a:tc>
                  <a:txBody>
                    <a:bodyPr/>
                    <a:lstStyle/>
                    <a:p>
                      <a:pPr algn="just">
                        <a:lnSpc>
                          <a:spcPct val="115000"/>
                        </a:lnSpc>
                        <a:spcAft>
                          <a:spcPts val="0"/>
                        </a:spcAft>
                      </a:pPr>
                      <a:r>
                        <a:rPr lang="es-ES" kern="1200" dirty="0">
                          <a:solidFill>
                            <a:srgbClr val="404040"/>
                          </a:solidFill>
                          <a:latin typeface="Comic Sans MS" panose="030F0702030302020204" pitchFamily="66" charset="0"/>
                          <a:ea typeface="Calibri" panose="020F0502020204030204" pitchFamily="34" charset="0"/>
                          <a:cs typeface="BernhardModernStd-Roman"/>
                        </a:rPr>
                        <a:t>Ejemplo:</a:t>
                      </a:r>
                    </a:p>
                    <a:p>
                      <a:pPr algn="just">
                        <a:lnSpc>
                          <a:spcPct val="115000"/>
                        </a:lnSpc>
                        <a:spcAft>
                          <a:spcPts val="0"/>
                        </a:spcAft>
                      </a:pPr>
                      <a:r>
                        <a:rPr lang="es-ES" kern="1200" dirty="0">
                          <a:solidFill>
                            <a:srgbClr val="404040"/>
                          </a:solidFill>
                          <a:latin typeface="Comic Sans MS" panose="030F0702030302020204" pitchFamily="66" charset="0"/>
                          <a:ea typeface="Calibri" panose="020F0502020204030204" pitchFamily="34" charset="0"/>
                          <a:cs typeface="BernhardModernStd-Roman"/>
                        </a:rPr>
                        <a:t>Las células que conforman el sistema nervioso se llaman neuronas</a:t>
                      </a:r>
                      <a:r>
                        <a:rPr lang="es-ES" kern="1200" dirty="0" smtClean="0">
                          <a:solidFill>
                            <a:srgbClr val="404040"/>
                          </a:solidFill>
                          <a:latin typeface="Comic Sans MS" panose="030F0702030302020204" pitchFamily="66" charset="0"/>
                          <a:ea typeface="Calibri" panose="020F0502020204030204" pitchFamily="34" charset="0"/>
                          <a:cs typeface="BernhardModernStd-Roman"/>
                        </a:rPr>
                        <a:t>:</a:t>
                      </a:r>
                    </a:p>
                    <a:p>
                      <a:pPr algn="just">
                        <a:lnSpc>
                          <a:spcPct val="115000"/>
                        </a:lnSpc>
                        <a:spcAft>
                          <a:spcPts val="0"/>
                        </a:spcAft>
                      </a:pPr>
                      <a:endParaRPr lang="es-ES" kern="1200" dirty="0">
                        <a:solidFill>
                          <a:srgbClr val="404040"/>
                        </a:solidFill>
                        <a:latin typeface="Comic Sans MS" panose="030F0702030302020204" pitchFamily="66" charset="0"/>
                        <a:ea typeface="Calibri" panose="020F0502020204030204" pitchFamily="34" charset="0"/>
                        <a:cs typeface="BernhardModernStd-Roman"/>
                      </a:endParaRPr>
                    </a:p>
                    <a:p>
                      <a:pPr algn="just">
                        <a:lnSpc>
                          <a:spcPct val="115000"/>
                        </a:lnSpc>
                        <a:spcAft>
                          <a:spcPts val="0"/>
                        </a:spcAft>
                      </a:pPr>
                      <a:r>
                        <a:rPr lang="es-ES" kern="1200" dirty="0">
                          <a:solidFill>
                            <a:srgbClr val="404040"/>
                          </a:solidFill>
                          <a:latin typeface="Comic Sans MS" panose="030F0702030302020204" pitchFamily="66" charset="0"/>
                          <a:ea typeface="Calibri" panose="020F0502020204030204" pitchFamily="34" charset="0"/>
                          <a:cs typeface="BernhardModernStd-Roman"/>
                        </a:rPr>
                        <a:t>V____ F</a:t>
                      </a:r>
                      <a:r>
                        <a:rPr lang="es-ES" kern="1200" dirty="0" smtClean="0">
                          <a:solidFill>
                            <a:srgbClr val="404040"/>
                          </a:solidFill>
                          <a:latin typeface="Comic Sans MS" panose="030F0702030302020204" pitchFamily="66" charset="0"/>
                          <a:ea typeface="Calibri" panose="020F0502020204030204" pitchFamily="34" charset="0"/>
                          <a:cs typeface="BernhardModernStd-Roman"/>
                        </a:rPr>
                        <a:t>____</a:t>
                      </a:r>
                    </a:p>
                    <a:p>
                      <a:pPr algn="just">
                        <a:lnSpc>
                          <a:spcPct val="115000"/>
                        </a:lnSpc>
                        <a:spcAft>
                          <a:spcPts val="0"/>
                        </a:spcAft>
                      </a:pPr>
                      <a:endParaRPr lang="es-ES" kern="1200" dirty="0">
                        <a:solidFill>
                          <a:srgbClr val="404040"/>
                        </a:solidFill>
                        <a:latin typeface="Comic Sans MS" panose="030F0702030302020204" pitchFamily="66" charset="0"/>
                        <a:ea typeface="Calibri" panose="020F0502020204030204" pitchFamily="34" charset="0"/>
                        <a:cs typeface="BernhardModernStd-Roman"/>
                      </a:endParaRPr>
                    </a:p>
                    <a:p>
                      <a:pPr algn="just">
                        <a:lnSpc>
                          <a:spcPct val="115000"/>
                        </a:lnSpc>
                        <a:spcAft>
                          <a:spcPts val="0"/>
                        </a:spcAft>
                      </a:pPr>
                      <a:r>
                        <a:rPr lang="es-ES" kern="1200" dirty="0">
                          <a:solidFill>
                            <a:srgbClr val="404040"/>
                          </a:solidFill>
                          <a:latin typeface="Comic Sans MS" panose="030F0702030302020204" pitchFamily="66" charset="0"/>
                          <a:ea typeface="Calibri" panose="020F0502020204030204" pitchFamily="34" charset="0"/>
                          <a:cs typeface="BernhardModernStd-Roman"/>
                        </a:rPr>
                        <a:t>Recrearse y divertirse sanamente contribuye a cuidar nuestro sistema nervioso</a:t>
                      </a:r>
                      <a:r>
                        <a:rPr lang="es-ES" kern="1200" dirty="0" smtClean="0">
                          <a:solidFill>
                            <a:srgbClr val="404040"/>
                          </a:solidFill>
                          <a:latin typeface="Comic Sans MS" panose="030F0702030302020204" pitchFamily="66" charset="0"/>
                          <a:ea typeface="Calibri" panose="020F0502020204030204" pitchFamily="34" charset="0"/>
                          <a:cs typeface="BernhardModernStd-Roman"/>
                        </a:rPr>
                        <a:t>:</a:t>
                      </a:r>
                    </a:p>
                    <a:p>
                      <a:pPr algn="just">
                        <a:lnSpc>
                          <a:spcPct val="115000"/>
                        </a:lnSpc>
                        <a:spcAft>
                          <a:spcPts val="0"/>
                        </a:spcAft>
                      </a:pPr>
                      <a:endParaRPr lang="es-ES" kern="1200" dirty="0">
                        <a:solidFill>
                          <a:srgbClr val="404040"/>
                        </a:solidFill>
                        <a:latin typeface="Comic Sans MS" panose="030F0702030302020204" pitchFamily="66" charset="0"/>
                        <a:ea typeface="Calibri" panose="020F0502020204030204" pitchFamily="34" charset="0"/>
                        <a:cs typeface="BernhardModernStd-Roman"/>
                      </a:endParaRPr>
                    </a:p>
                    <a:p>
                      <a:pPr algn="just">
                        <a:lnSpc>
                          <a:spcPct val="115000"/>
                        </a:lnSpc>
                        <a:spcAft>
                          <a:spcPts val="0"/>
                        </a:spcAft>
                      </a:pPr>
                      <a:r>
                        <a:rPr lang="es-ES" kern="1200" dirty="0">
                          <a:solidFill>
                            <a:srgbClr val="404040"/>
                          </a:solidFill>
                          <a:latin typeface="Comic Sans MS" panose="030F0702030302020204" pitchFamily="66" charset="0"/>
                          <a:ea typeface="Calibri" panose="020F0502020204030204" pitchFamily="34" charset="0"/>
                          <a:cs typeface="BernhardModernStd-Roman"/>
                        </a:rPr>
                        <a:t>Sí ____ No_____</a:t>
                      </a:r>
                    </a:p>
                  </a:txBody>
                  <a:tcPr marL="68580" marR="68580" marT="0" marB="0">
                    <a:solidFill>
                      <a:srgbClr val="FFFF00"/>
                    </a:solidFill>
                  </a:tcPr>
                </a:tc>
              </a:tr>
            </a:tbl>
          </a:graphicData>
        </a:graphic>
      </p:graphicFrame>
    </p:spTree>
    <p:extLst>
      <p:ext uri="{BB962C8B-B14F-4D97-AF65-F5344CB8AC3E}">
        <p14:creationId xmlns:p14="http://schemas.microsoft.com/office/powerpoint/2010/main" val="2159206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Marcador de contenido 2"/>
          <p:cNvSpPr>
            <a:spLocks noGrp="1"/>
          </p:cNvSpPr>
          <p:nvPr>
            <p:ph idx="1"/>
          </p:nvPr>
        </p:nvSpPr>
        <p:spPr>
          <a:xfrm>
            <a:off x="1873769" y="809470"/>
            <a:ext cx="8514415" cy="5402184"/>
          </a:xfrm>
        </p:spPr>
        <p:txBody>
          <a:bodyPr/>
          <a:lstStyle/>
          <a:p>
            <a:pPr algn="just" eaLnBrk="1" hangingPunct="1"/>
            <a:r>
              <a:rPr lang="es-ES_tradnl" sz="2400" dirty="0" smtClean="0">
                <a:latin typeface="Comic Sans MS" pitchFamily="66" charset="0"/>
              </a:rPr>
              <a:t>Hemos visto que la Evaluación debe dejar de ser: </a:t>
            </a:r>
          </a:p>
          <a:p>
            <a:pPr marL="0" indent="0" algn="just" eaLnBrk="1" hangingPunct="1">
              <a:buNone/>
            </a:pPr>
            <a:r>
              <a:rPr lang="es-ES_tradnl" sz="2400" dirty="0">
                <a:latin typeface="Comic Sans MS" pitchFamily="66" charset="0"/>
              </a:rPr>
              <a:t> </a:t>
            </a:r>
            <a:r>
              <a:rPr lang="es-ES_tradnl" sz="2400" dirty="0" smtClean="0">
                <a:latin typeface="Comic Sans MS" pitchFamily="66" charset="0"/>
              </a:rPr>
              <a:t>    “medir conocimientos”</a:t>
            </a:r>
          </a:p>
          <a:p>
            <a:pPr algn="just" eaLnBrk="1" hangingPunct="1"/>
            <a:r>
              <a:rPr lang="es-ES_tradnl" sz="2400" dirty="0" smtClean="0">
                <a:latin typeface="Comic Sans MS" pitchFamily="66" charset="0"/>
              </a:rPr>
              <a:t> Dos aspectos a medir: </a:t>
            </a:r>
          </a:p>
          <a:p>
            <a:pPr lvl="1" algn="just">
              <a:buFont typeface="Wingdings" pitchFamily="2" charset="2"/>
              <a:buChar char="q"/>
            </a:pPr>
            <a:r>
              <a:rPr lang="es-ES_tradnl" sz="2200" dirty="0" smtClean="0">
                <a:latin typeface="Comic Sans MS" pitchFamily="66" charset="0"/>
              </a:rPr>
              <a:t> la competencia adquirida a través de la formación en el Centro educativo y</a:t>
            </a:r>
          </a:p>
          <a:p>
            <a:pPr lvl="1" algn="just">
              <a:buFont typeface="Wingdings" pitchFamily="2" charset="2"/>
              <a:buChar char="q"/>
            </a:pPr>
            <a:r>
              <a:rPr lang="es-ES_tradnl" sz="2200" dirty="0" smtClean="0">
                <a:latin typeface="Comic Sans MS" pitchFamily="66" charset="0"/>
              </a:rPr>
              <a:t> el desempeño profesional en el puesto de trabajo (Guías de evidencia)</a:t>
            </a:r>
          </a:p>
          <a:p>
            <a:pPr eaLnBrk="1" hangingPunct="1"/>
            <a:r>
              <a:rPr lang="es-ES_tradnl" sz="2400" dirty="0" smtClean="0">
                <a:latin typeface="Comic Sans MS" pitchFamily="66" charset="0"/>
              </a:rPr>
              <a:t>Hemos analizado la Metodología y Técnicas para la evaluación de competencias. </a:t>
            </a:r>
          </a:p>
          <a:p>
            <a:pPr algn="ctr">
              <a:spcBef>
                <a:spcPts val="1750"/>
              </a:spcBef>
              <a:buClr>
                <a:srgbClr val="333399"/>
              </a:buClr>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2400" dirty="0" smtClean="0">
                <a:latin typeface="Comic Sans MS" pitchFamily="66" charset="0"/>
              </a:rPr>
              <a:t>			</a:t>
            </a:r>
            <a:r>
              <a:rPr lang="es-ES_tradnl" sz="2400" dirty="0" smtClean="0">
                <a:solidFill>
                  <a:srgbClr val="FF0000"/>
                </a:solidFill>
                <a:latin typeface="Comic Sans MS" pitchFamily="66" charset="0"/>
              </a:rPr>
              <a:t>	¿Qué Instrumentos vamos a utilizar?</a:t>
            </a:r>
          </a:p>
          <a:p>
            <a:pPr eaLnBrk="1" hangingPunct="1"/>
            <a:endParaRPr lang="es-ES" dirty="0" smtClean="0"/>
          </a:p>
        </p:txBody>
      </p:sp>
      <p:sp>
        <p:nvSpPr>
          <p:cNvPr id="110595"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904590F-3F67-4FF4-9F07-07CCF6F8877D}" type="slidenum">
              <a:rPr lang="en-US" smtClean="0">
                <a:solidFill>
                  <a:srgbClr val="FEFFFF"/>
                </a:solidFill>
              </a:rPr>
              <a:pPr fontAlgn="base">
                <a:spcBef>
                  <a:spcPct val="0"/>
                </a:spcBef>
                <a:spcAft>
                  <a:spcPct val="0"/>
                </a:spcAft>
                <a:buClrTx/>
                <a:buFontTx/>
                <a:buNone/>
              </a:pPr>
              <a:t>4</a:t>
            </a:fld>
            <a:endParaRPr lang="en-US" smtClean="0">
              <a:solidFill>
                <a:srgbClr val="FEFFFF"/>
              </a:solidFill>
            </a:endParaRPr>
          </a:p>
        </p:txBody>
      </p:sp>
      <p:sp>
        <p:nvSpPr>
          <p:cNvPr id="5" name="Título 1"/>
          <p:cNvSpPr>
            <a:spLocks noGrp="1"/>
          </p:cNvSpPr>
          <p:nvPr>
            <p:ph type="title"/>
          </p:nvPr>
        </p:nvSpPr>
        <p:spPr>
          <a:xfrm>
            <a:off x="1624264" y="161925"/>
            <a:ext cx="10250904" cy="625475"/>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Comic Sans MS" pitchFamily="66" charset="0"/>
              </a:rPr>
              <a:t>Evaluación de la Formación Basada en Competencias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71224" y="1106904"/>
            <a:ext cx="9690334" cy="5654503"/>
          </a:xfrm>
        </p:spPr>
        <p:txBody>
          <a:bodyPr/>
          <a:lstStyle/>
          <a:p>
            <a:pPr marL="0" lvl="0" indent="0" algn="ctr">
              <a:lnSpc>
                <a:spcPct val="115000"/>
              </a:lnSpc>
              <a:spcAft>
                <a:spcPts val="0"/>
              </a:spcAft>
              <a:buClr>
                <a:srgbClr val="A53010"/>
              </a:buClr>
              <a:buNone/>
            </a:pPr>
            <a:r>
              <a:rPr lang="es-ES" dirty="0">
                <a:latin typeface="Comic Sans MS" panose="030F0702030302020204" pitchFamily="66" charset="0"/>
                <a:ea typeface="Calibri" panose="020F0502020204030204" pitchFamily="34" charset="0"/>
                <a:cs typeface="BernhardModernStd-Roman"/>
              </a:rPr>
              <a:t>Pruebas de alternativas: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buNone/>
            </a:pPr>
            <a:r>
              <a:rPr lang="es-ES" sz="2000" dirty="0" smtClean="0">
                <a:latin typeface="Comic Sans MS" panose="030F0702030302020204" pitchFamily="66" charset="0"/>
                <a:ea typeface="Calibri" panose="020F0502020204030204" pitchFamily="34" charset="0"/>
                <a:cs typeface="BernhardModernStd-Roman"/>
              </a:rPr>
              <a:t>Para </a:t>
            </a:r>
            <a:r>
              <a:rPr lang="es-ES" sz="2000" dirty="0">
                <a:latin typeface="Comic Sans MS" panose="030F0702030302020204" pitchFamily="66" charset="0"/>
                <a:ea typeface="Calibri" panose="020F0502020204030204" pitchFamily="34" charset="0"/>
                <a:cs typeface="BernhardModernStd-Roman"/>
              </a:rPr>
              <a:t>elaborar estas pruebas </a:t>
            </a:r>
            <a:r>
              <a:rPr lang="es-ES" sz="2000" dirty="0" smtClean="0">
                <a:latin typeface="Comic Sans MS" panose="030F0702030302020204" pitchFamily="66" charset="0"/>
                <a:ea typeface="Calibri" panose="020F0502020204030204" pitchFamily="34" charset="0"/>
                <a:cs typeface="BernhardModernStd-Roman"/>
              </a:rPr>
              <a:t>se debe tener </a:t>
            </a:r>
            <a:r>
              <a:rPr lang="es-ES" sz="2000" dirty="0">
                <a:latin typeface="Comic Sans MS" panose="030F0702030302020204" pitchFamily="66" charset="0"/>
                <a:ea typeface="Calibri" panose="020F0502020204030204" pitchFamily="34" charset="0"/>
                <a:cs typeface="BernhardModernStd-Roman"/>
              </a:rPr>
              <a:t>en </a:t>
            </a:r>
            <a:r>
              <a:rPr lang="es-ES" sz="2000" dirty="0" smtClean="0">
                <a:latin typeface="Comic Sans MS" panose="030F0702030302020204" pitchFamily="66" charset="0"/>
                <a:ea typeface="Calibri" panose="020F0502020204030204" pitchFamily="34" charset="0"/>
                <a:cs typeface="BernhardModernStd-Roman"/>
              </a:rPr>
              <a:t>cuenta: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smtClean="0">
                <a:latin typeface="Comic Sans MS" panose="030F0702030302020204" pitchFamily="66" charset="0"/>
                <a:ea typeface="Calibri" panose="020F0502020204030204" pitchFamily="34" charset="0"/>
                <a:cs typeface="BernhardModernStd-Roman"/>
              </a:rPr>
              <a:t>Al </a:t>
            </a:r>
            <a:r>
              <a:rPr lang="es-ES" sz="2000" dirty="0">
                <a:latin typeface="Comic Sans MS" panose="030F0702030302020204" pitchFamily="66" charset="0"/>
                <a:ea typeface="Calibri" panose="020F0502020204030204" pitchFamily="34" charset="0"/>
                <a:cs typeface="BernhardModernStd-Roman"/>
              </a:rPr>
              <a:t>redactar este tipo de ítems debe tenerse cuidado de partir solamente de afirmaciones (</a:t>
            </a:r>
            <a:r>
              <a:rPr lang="es-ES" sz="2000" dirty="0">
                <a:solidFill>
                  <a:srgbClr val="FF0000"/>
                </a:solidFill>
                <a:latin typeface="Comic Sans MS" panose="030F0702030302020204" pitchFamily="66" charset="0"/>
                <a:ea typeface="Calibri" panose="020F0502020204030204" pitchFamily="34" charset="0"/>
                <a:cs typeface="BernhardModernStd-Roman"/>
              </a:rPr>
              <a:t>no debe utilizarse negaciones</a:t>
            </a:r>
            <a:r>
              <a:rPr lang="es-ES" sz="2000" dirty="0">
                <a:latin typeface="Comic Sans MS" panose="030F0702030302020204" pitchFamily="66" charset="0"/>
                <a:ea typeface="Calibri" panose="020F0502020204030204" pitchFamily="34" charset="0"/>
                <a:cs typeface="BernhardModernStd-Roman"/>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smtClean="0">
                <a:latin typeface="Comic Sans MS" panose="030F0702030302020204" pitchFamily="66" charset="0"/>
                <a:ea typeface="Calibri" panose="020F0502020204030204" pitchFamily="34" charset="0"/>
                <a:cs typeface="BernhardModernStd-Roman"/>
              </a:rPr>
              <a:t>Es </a:t>
            </a:r>
            <a:r>
              <a:rPr lang="es-ES" sz="2000" dirty="0">
                <a:latin typeface="Comic Sans MS" panose="030F0702030302020204" pitchFamily="66" charset="0"/>
                <a:ea typeface="Calibri" panose="020F0502020204030204" pitchFamily="34" charset="0"/>
                <a:cs typeface="BernhardModernStd-Roman"/>
              </a:rPr>
              <a:t>fundamental </a:t>
            </a:r>
            <a:r>
              <a:rPr lang="es-ES" sz="2000" dirty="0">
                <a:solidFill>
                  <a:srgbClr val="FF0000"/>
                </a:solidFill>
                <a:latin typeface="Comic Sans MS" panose="030F0702030302020204" pitchFamily="66" charset="0"/>
                <a:ea typeface="Calibri" panose="020F0502020204030204" pitchFamily="34" charset="0"/>
                <a:cs typeface="BernhardModernStd-Roman"/>
              </a:rPr>
              <a:t>evitar utilizar palabras que generan confusión</a:t>
            </a:r>
            <a:r>
              <a:rPr lang="es-ES" sz="2000" dirty="0">
                <a:latin typeface="Comic Sans MS" panose="030F0702030302020204" pitchFamily="66" charset="0"/>
                <a:ea typeface="Calibri" panose="020F0502020204030204" pitchFamily="34" charset="0"/>
                <a:cs typeface="BernhardModernStd-Roman"/>
              </a:rPr>
              <a:t>, como por ejemplo, “raras veces”, “con frecuencia” y “casi siempre”.</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smtClean="0">
                <a:latin typeface="Comic Sans MS" panose="030F0702030302020204" pitchFamily="66" charset="0"/>
                <a:ea typeface="Calibri" panose="020F0502020204030204" pitchFamily="34" charset="0"/>
                <a:cs typeface="BernhardModernStd-Roman"/>
              </a:rPr>
              <a:t>Evitar </a:t>
            </a:r>
            <a:r>
              <a:rPr lang="es-ES" sz="2000" dirty="0">
                <a:latin typeface="Comic Sans MS" panose="030F0702030302020204" pitchFamily="66" charset="0"/>
                <a:ea typeface="Calibri" panose="020F0502020204030204" pitchFamily="34" charset="0"/>
                <a:cs typeface="BernhardModernStd-Roman"/>
              </a:rPr>
              <a:t>que los ítems sean demasiado largos, se debe </a:t>
            </a:r>
            <a:r>
              <a:rPr lang="es-ES" sz="2000" dirty="0">
                <a:solidFill>
                  <a:srgbClr val="FF0000"/>
                </a:solidFill>
                <a:latin typeface="Comic Sans MS" panose="030F0702030302020204" pitchFamily="66" charset="0"/>
                <a:ea typeface="Calibri" panose="020F0502020204030204" pitchFamily="34" charset="0"/>
                <a:cs typeface="BernhardModernStd-Roman"/>
              </a:rPr>
              <a:t>optar por las estructuras sencillas y directas</a:t>
            </a:r>
            <a:r>
              <a:rPr lang="es-ES" sz="2000" dirty="0">
                <a:latin typeface="Comic Sans MS" panose="030F0702030302020204" pitchFamily="66" charset="0"/>
                <a:ea typeface="Calibri" panose="020F0502020204030204" pitchFamily="34" charset="0"/>
                <a:cs typeface="BernhardModernStd-Roman"/>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smtClean="0">
                <a:latin typeface="Comic Sans MS" panose="030F0702030302020204" pitchFamily="66" charset="0"/>
                <a:ea typeface="Calibri" panose="020F0502020204030204" pitchFamily="34" charset="0"/>
                <a:cs typeface="BernhardModernStd-Roman"/>
              </a:rPr>
              <a:t>Los </a:t>
            </a:r>
            <a:r>
              <a:rPr lang="es-ES" sz="2000" dirty="0">
                <a:latin typeface="Comic Sans MS" panose="030F0702030302020204" pitchFamily="66" charset="0"/>
                <a:ea typeface="Calibri" panose="020F0502020204030204" pitchFamily="34" charset="0"/>
                <a:cs typeface="BernhardModernStd-Roman"/>
              </a:rPr>
              <a:t>enunciados deben ser utilizados de tal forma que </a:t>
            </a:r>
            <a:r>
              <a:rPr lang="es-ES" sz="2000" dirty="0">
                <a:solidFill>
                  <a:srgbClr val="FF0000"/>
                </a:solidFill>
                <a:latin typeface="Comic Sans MS" panose="030F0702030302020204" pitchFamily="66" charset="0"/>
                <a:ea typeface="Calibri" panose="020F0502020204030204" pitchFamily="34" charset="0"/>
                <a:cs typeface="BernhardModernStd-Roman"/>
              </a:rPr>
              <a:t>no den pautas para “adivinar” la respuesta</a:t>
            </a:r>
            <a:r>
              <a:rPr lang="es-ES" sz="2000" dirty="0">
                <a:latin typeface="Comic Sans MS" panose="030F0702030302020204" pitchFamily="66" charset="0"/>
                <a:ea typeface="Calibri" panose="020F0502020204030204" pitchFamily="34" charset="0"/>
                <a:cs typeface="BernhardModernStd-Roman"/>
              </a:rPr>
              <a:t>, como por ejemplo, “nunca”, “siempre”, “ninguno” y “todos”, que determinan opciones de carácter negativo o “frecuentemente” y “a veces”, ya que las formas relativas tienden a ser respuestas positivas.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40</a:t>
            </a:fld>
            <a:endParaRPr lang="en-US" smtClean="0">
              <a:solidFill>
                <a:srgbClr val="FEFFFF"/>
              </a:solidFill>
            </a:endParaRPr>
          </a:p>
        </p:txBody>
      </p:sp>
      <p:sp>
        <p:nvSpPr>
          <p:cNvPr id="5" name="Título 1"/>
          <p:cNvSpPr>
            <a:spLocks noGrp="1"/>
          </p:cNvSpPr>
          <p:nvPr>
            <p:ph type="title"/>
          </p:nvPr>
        </p:nvSpPr>
        <p:spPr>
          <a:xfrm>
            <a:off x="1528012" y="161925"/>
            <a:ext cx="9976602"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33569351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74254" y="1094874"/>
            <a:ext cx="9154167" cy="5666534"/>
          </a:xfrm>
        </p:spPr>
        <p:txBody>
          <a:bodyPr/>
          <a:lstStyle/>
          <a:p>
            <a:pPr marL="0" indent="0" algn="ctr">
              <a:lnSpc>
                <a:spcPct val="115000"/>
              </a:lnSpc>
              <a:spcAft>
                <a:spcPts val="0"/>
              </a:spcAft>
              <a:buNone/>
            </a:pPr>
            <a:r>
              <a:rPr lang="es-ES" sz="2000" dirty="0">
                <a:latin typeface="Comic Sans MS" panose="030F0702030302020204" pitchFamily="66" charset="0"/>
                <a:ea typeface="Calibri" panose="020F0502020204030204" pitchFamily="34" charset="0"/>
                <a:cs typeface="BernhardModernStd-Roman"/>
              </a:rPr>
              <a:t>Pruebas de </a:t>
            </a:r>
            <a:r>
              <a:rPr lang="es-ES" sz="2000" dirty="0" smtClean="0">
                <a:latin typeface="Comic Sans MS" panose="030F0702030302020204" pitchFamily="66" charset="0"/>
                <a:ea typeface="Calibri" panose="020F0502020204030204" pitchFamily="34" charset="0"/>
                <a:cs typeface="BernhardModernStd-Roman"/>
              </a:rPr>
              <a:t>relación:</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a:latin typeface="Comic Sans MS" panose="030F0702030302020204" pitchFamily="66" charset="0"/>
                <a:ea typeface="Calibri" panose="020F0502020204030204" pitchFamily="34" charset="0"/>
                <a:cs typeface="BernhardModernStd-Roman"/>
              </a:rPr>
              <a:t>También es habitual el uso de las pruebas de </a:t>
            </a:r>
            <a:r>
              <a:rPr lang="es-ES" sz="2000" dirty="0" smtClean="0">
                <a:latin typeface="Comic Sans MS" panose="030F0702030302020204" pitchFamily="66" charset="0"/>
                <a:ea typeface="Calibri" panose="020F0502020204030204" pitchFamily="34" charset="0"/>
                <a:cs typeface="BernhardModernStd-Roman"/>
              </a:rPr>
              <a:t>relación </a:t>
            </a:r>
            <a:r>
              <a:rPr lang="es-ES" sz="2000" dirty="0">
                <a:latin typeface="Comic Sans MS" panose="030F0702030302020204" pitchFamily="66" charset="0"/>
                <a:ea typeface="Calibri" panose="020F0502020204030204" pitchFamily="34" charset="0"/>
                <a:cs typeface="BernhardModernStd-Roman"/>
              </a:rPr>
              <a:t>en las que se trabaja la </a:t>
            </a:r>
            <a:r>
              <a:rPr lang="es-ES" sz="2000" dirty="0">
                <a:solidFill>
                  <a:srgbClr val="FF0000"/>
                </a:solidFill>
                <a:latin typeface="Comic Sans MS" panose="030F0702030302020204" pitchFamily="66" charset="0"/>
                <a:ea typeface="Calibri" panose="020F0502020204030204" pitchFamily="34" charset="0"/>
                <a:cs typeface="BernhardModernStd-Roman"/>
              </a:rPr>
              <a:t>capacidad de asociar o diferenciar contenidos </a:t>
            </a:r>
            <a:r>
              <a:rPr lang="es-ES" sz="2000" dirty="0">
                <a:latin typeface="Comic Sans MS" panose="030F0702030302020204" pitchFamily="66" charset="0"/>
                <a:ea typeface="Calibri" panose="020F0502020204030204" pitchFamily="34" charset="0"/>
                <a:cs typeface="BernhardModernStd-Roman"/>
              </a:rPr>
              <a:t>a través de dos columnas ubicadas en paralelo. Una de ellas hace el papel de reactivo y la otra ofrece las respuestas dispuestas aleatoriamente. Los estudiantes deben trasladar números o letras a los espacios destinados para contestar.</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a:latin typeface="Comic Sans MS" panose="030F0702030302020204" pitchFamily="66" charset="0"/>
                <a:ea typeface="Calibri" panose="020F0502020204030204" pitchFamily="34" charset="0"/>
                <a:cs typeface="BernhardModernStd-Roman"/>
              </a:rPr>
              <a:t>En estas pruebas, no es recomendable utilizar demasiados ítems y, si se considera pertinente, </a:t>
            </a:r>
            <a:r>
              <a:rPr lang="es-ES" sz="2000" dirty="0">
                <a:solidFill>
                  <a:srgbClr val="FF0000"/>
                </a:solidFill>
                <a:latin typeface="Comic Sans MS" panose="030F0702030302020204" pitchFamily="66" charset="0"/>
                <a:ea typeface="Calibri" panose="020F0502020204030204" pitchFamily="34" charset="0"/>
                <a:cs typeface="BernhardModernStd-Roman"/>
              </a:rPr>
              <a:t>puede colocarse un mayor número de distractores </a:t>
            </a:r>
            <a:r>
              <a:rPr lang="es-ES" sz="2000" dirty="0">
                <a:latin typeface="Comic Sans MS" panose="030F0702030302020204" pitchFamily="66" charset="0"/>
                <a:ea typeface="Calibri" panose="020F0502020204030204" pitchFamily="34" charset="0"/>
                <a:cs typeface="BernhardModernStd-Roman"/>
              </a:rPr>
              <a:t>y mantener la relación sobre un contenido específico, evitando que la prueba se pueda contestar por simple deducción, que aunque es importante como capacidad de análisis, no conviene, debido a que se obstaculiza la necesidad de demostrar el dominio asociativo o de diferenciación.</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41</a:t>
            </a:fld>
            <a:endParaRPr lang="en-US" smtClean="0">
              <a:solidFill>
                <a:srgbClr val="FEFFFF"/>
              </a:solidFill>
            </a:endParaRPr>
          </a:p>
        </p:txBody>
      </p:sp>
      <p:sp>
        <p:nvSpPr>
          <p:cNvPr id="5" name="Título 1"/>
          <p:cNvSpPr>
            <a:spLocks noGrp="1"/>
          </p:cNvSpPr>
          <p:nvPr>
            <p:ph type="title"/>
          </p:nvPr>
        </p:nvSpPr>
        <p:spPr>
          <a:xfrm>
            <a:off x="1455822" y="161925"/>
            <a:ext cx="10048792"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27592982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74254" y="787400"/>
            <a:ext cx="9803872" cy="5805905"/>
          </a:xfrm>
        </p:spPr>
        <p:txBody>
          <a:bodyPr/>
          <a:lstStyle/>
          <a:p>
            <a:pPr algn="just"/>
            <a:r>
              <a:rPr lang="es-ES" sz="2000" dirty="0">
                <a:latin typeface="Comic Sans MS" panose="030F0702030302020204" pitchFamily="66" charset="0"/>
              </a:rPr>
              <a:t>Instrucciones:</a:t>
            </a:r>
          </a:p>
          <a:p>
            <a:pPr algn="just"/>
            <a:r>
              <a:rPr lang="es-ES" sz="2000" dirty="0">
                <a:latin typeface="Comic Sans MS" panose="030F0702030302020204" pitchFamily="66" charset="0"/>
              </a:rPr>
              <a:t>El calor es un fenómeno cotidiano y fundamental para la vida del planeta, por eso es muy importante comprender su comportamiento.</a:t>
            </a:r>
          </a:p>
          <a:p>
            <a:pPr algn="just"/>
            <a:r>
              <a:rPr lang="es-ES" sz="2000" dirty="0">
                <a:latin typeface="Comic Sans MS" panose="030F0702030302020204" pitchFamily="66" charset="0"/>
              </a:rPr>
              <a:t>A continuación, se le ofrecen en la columna izquierda conceptos recomendados con algunos fenómenos del calor y en la derecha aparecen los significados de los fenómenos. Usted debe trasladar al paréntesis de la derecha el número que aparece a la izquierda de los fenómenos, según corresponda</a:t>
            </a:r>
            <a:r>
              <a:rPr lang="es-ES" sz="2000" dirty="0" smtClean="0">
                <a:latin typeface="Comic Sans MS" panose="030F0702030302020204" pitchFamily="66" charset="0"/>
              </a:rPr>
              <a:t>.</a:t>
            </a:r>
          </a:p>
          <a:p>
            <a:pPr marL="0" indent="0">
              <a:buNone/>
            </a:pPr>
            <a:endParaRPr lang="es-ES" dirty="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42</a:t>
            </a:fld>
            <a:endParaRPr lang="en-US" smtClean="0">
              <a:solidFill>
                <a:srgbClr val="FEFFFF"/>
              </a:solidFill>
            </a:endParaRPr>
          </a:p>
        </p:txBody>
      </p:sp>
      <p:sp>
        <p:nvSpPr>
          <p:cNvPr id="5" name="Título 1"/>
          <p:cNvSpPr>
            <a:spLocks noGrp="1"/>
          </p:cNvSpPr>
          <p:nvPr>
            <p:ph type="title"/>
          </p:nvPr>
        </p:nvSpPr>
        <p:spPr>
          <a:xfrm>
            <a:off x="1395664" y="161925"/>
            <a:ext cx="10108950"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2103783476"/>
              </p:ext>
            </p:extLst>
          </p:nvPr>
        </p:nvGraphicFramePr>
        <p:xfrm>
          <a:off x="1790162" y="3805572"/>
          <a:ext cx="9900775" cy="2303154"/>
        </p:xfrm>
        <a:graphic>
          <a:graphicData uri="http://schemas.openxmlformats.org/drawingml/2006/table">
            <a:tbl>
              <a:tblPr firstRow="1" bandRow="1">
                <a:tableStyleId>{8A107856-5554-42FB-B03E-39F5DBC370BA}</a:tableStyleId>
              </a:tblPr>
              <a:tblGrid>
                <a:gridCol w="552785"/>
                <a:gridCol w="2190416"/>
                <a:gridCol w="721217"/>
                <a:gridCol w="5728018"/>
                <a:gridCol w="708339"/>
              </a:tblGrid>
              <a:tr h="405819">
                <a:tc>
                  <a:txBody>
                    <a:bodyPr/>
                    <a:lstStyle/>
                    <a:p>
                      <a:pPr algn="ctr"/>
                      <a:r>
                        <a:rPr lang="es-ES" sz="1800" b="0" dirty="0" smtClean="0">
                          <a:latin typeface="Comic Sans MS" panose="030F0702030302020204" pitchFamily="66" charset="0"/>
                        </a:rPr>
                        <a:t>1</a:t>
                      </a:r>
                      <a:endParaRPr lang="es-ES" sz="1800" b="0" dirty="0">
                        <a:latin typeface="Comic Sans MS" panose="030F0702030302020204" pitchFamily="66" charset="0"/>
                      </a:endParaRPr>
                    </a:p>
                  </a:txBody>
                  <a:tcPr/>
                </a:tc>
                <a:tc>
                  <a:txBody>
                    <a:bodyPr/>
                    <a:lstStyle/>
                    <a:p>
                      <a:r>
                        <a:rPr lang="es-ES" sz="1800" b="0" dirty="0" smtClean="0">
                          <a:latin typeface="Comic Sans MS" panose="030F0702030302020204" pitchFamily="66" charset="0"/>
                        </a:rPr>
                        <a:t>Calor</a:t>
                      </a:r>
                      <a:endParaRPr lang="es-ES" sz="1800" b="0" dirty="0">
                        <a:latin typeface="Comic Sans MS" panose="030F0702030302020204" pitchFamily="66" charset="0"/>
                      </a:endParaRPr>
                    </a:p>
                  </a:txBody>
                  <a:tcPr/>
                </a:tc>
                <a:tc>
                  <a:txBody>
                    <a:bodyPr/>
                    <a:lstStyle/>
                    <a:p>
                      <a:pPr algn="ctr"/>
                      <a:r>
                        <a:rPr lang="es-ES" sz="1800" b="0" dirty="0" smtClean="0">
                          <a:latin typeface="Comic Sans MS" panose="030F0702030302020204" pitchFamily="66" charset="0"/>
                        </a:rPr>
                        <a:t>A</a:t>
                      </a:r>
                      <a:endParaRPr lang="es-ES" sz="1800" b="0" dirty="0">
                        <a:latin typeface="Comic Sans MS" panose="030F0702030302020204"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800" b="0" dirty="0" smtClean="0">
                          <a:latin typeface="Comic Sans MS" panose="030F0702030302020204" pitchFamily="66" charset="0"/>
                        </a:rPr>
                        <a:t>Dos cuerpos alcanzan la misma temperatura </a:t>
                      </a:r>
                      <a:endParaRPr lang="es-ES" sz="1800" b="0" dirty="0">
                        <a:latin typeface="Comic Sans MS" panose="030F0702030302020204" pitchFamily="66" charset="0"/>
                      </a:endParaRPr>
                    </a:p>
                  </a:txBody>
                  <a:tcPr/>
                </a:tc>
                <a:tc>
                  <a:txBody>
                    <a:bodyPr/>
                    <a:lstStyle/>
                    <a:p>
                      <a:endParaRPr lang="es-ES" sz="1800" dirty="0">
                        <a:latin typeface="Comic Sans MS" panose="030F0702030302020204" pitchFamily="66" charset="0"/>
                      </a:endParaRPr>
                    </a:p>
                  </a:txBody>
                  <a:tcPr/>
                </a:tc>
              </a:tr>
              <a:tr h="370840">
                <a:tc>
                  <a:txBody>
                    <a:bodyPr/>
                    <a:lstStyle/>
                    <a:p>
                      <a:pPr algn="ctr"/>
                      <a:r>
                        <a:rPr lang="es-ES" sz="1800" dirty="0" smtClean="0">
                          <a:latin typeface="Comic Sans MS" panose="030F0702030302020204" pitchFamily="66" charset="0"/>
                        </a:rPr>
                        <a:t>2</a:t>
                      </a:r>
                      <a:endParaRPr lang="es-ES" sz="1800" dirty="0">
                        <a:latin typeface="Comic Sans MS" panose="030F0702030302020204" pitchFamily="66" charset="0"/>
                      </a:endParaRPr>
                    </a:p>
                  </a:txBody>
                  <a:tcPr/>
                </a:tc>
                <a:tc>
                  <a:txBody>
                    <a:bodyPr/>
                    <a:lstStyle/>
                    <a:p>
                      <a:r>
                        <a:rPr lang="es-ES" dirty="0" smtClean="0">
                          <a:latin typeface="Comic Sans MS" panose="030F0702030302020204" pitchFamily="66" charset="0"/>
                        </a:rPr>
                        <a:t>Temperatura</a:t>
                      </a:r>
                      <a:endParaRPr lang="es-ES" sz="1800" dirty="0">
                        <a:latin typeface="Comic Sans MS" panose="030F0702030302020204" pitchFamily="66" charset="0"/>
                      </a:endParaRPr>
                    </a:p>
                  </a:txBody>
                  <a:tcPr/>
                </a:tc>
                <a:tc>
                  <a:txBody>
                    <a:bodyPr/>
                    <a:lstStyle/>
                    <a:p>
                      <a:pPr algn="ctr"/>
                      <a:r>
                        <a:rPr lang="es-ES" sz="1800" dirty="0" smtClean="0">
                          <a:latin typeface="Comic Sans MS" panose="030F0702030302020204" pitchFamily="66" charset="0"/>
                        </a:rPr>
                        <a:t>B</a:t>
                      </a:r>
                      <a:endParaRPr lang="es-ES" sz="1800" dirty="0">
                        <a:latin typeface="Comic Sans MS" panose="030F0702030302020204" pitchFamily="66" charset="0"/>
                      </a:endParaRPr>
                    </a:p>
                  </a:txBody>
                  <a:tcPr/>
                </a:tc>
                <a:tc>
                  <a:txBody>
                    <a:bodyPr/>
                    <a:lstStyle/>
                    <a:p>
                      <a:r>
                        <a:rPr lang="es-ES" dirty="0" smtClean="0">
                          <a:latin typeface="Comic Sans MS" panose="030F0702030302020204" pitchFamily="66" charset="0"/>
                        </a:rPr>
                        <a:t>Forma de propagación del calor entre fluidos </a:t>
                      </a:r>
                      <a:endParaRPr lang="es-ES" sz="1800" dirty="0">
                        <a:latin typeface="Comic Sans MS" panose="030F0702030302020204" pitchFamily="66" charset="0"/>
                      </a:endParaRPr>
                    </a:p>
                  </a:txBody>
                  <a:tcPr/>
                </a:tc>
                <a:tc>
                  <a:txBody>
                    <a:bodyPr/>
                    <a:lstStyle/>
                    <a:p>
                      <a:endParaRPr lang="es-ES" sz="1800">
                        <a:latin typeface="Comic Sans MS" panose="030F0702030302020204" pitchFamily="66" charset="0"/>
                      </a:endParaRPr>
                    </a:p>
                  </a:txBody>
                  <a:tcPr/>
                </a:tc>
              </a:tr>
              <a:tr h="370840">
                <a:tc>
                  <a:txBody>
                    <a:bodyPr/>
                    <a:lstStyle/>
                    <a:p>
                      <a:pPr algn="ctr"/>
                      <a:r>
                        <a:rPr lang="es-ES" sz="1800" dirty="0" smtClean="0">
                          <a:latin typeface="Comic Sans MS" panose="030F0702030302020204" pitchFamily="66" charset="0"/>
                        </a:rPr>
                        <a:t>3</a:t>
                      </a:r>
                      <a:endParaRPr lang="es-ES" sz="1800" dirty="0">
                        <a:latin typeface="Comic Sans MS" panose="030F0702030302020204" pitchFamily="66" charset="0"/>
                      </a:endParaRPr>
                    </a:p>
                  </a:txBody>
                  <a:tcPr/>
                </a:tc>
                <a:tc>
                  <a:txBody>
                    <a:bodyPr/>
                    <a:lstStyle/>
                    <a:p>
                      <a:r>
                        <a:rPr lang="es-ES" dirty="0" smtClean="0">
                          <a:latin typeface="Comic Sans MS" panose="030F0702030302020204" pitchFamily="66" charset="0"/>
                        </a:rPr>
                        <a:t>Equilibrio térmico </a:t>
                      </a:r>
                      <a:endParaRPr lang="es-ES" sz="1800" dirty="0">
                        <a:latin typeface="Comic Sans MS" panose="030F0702030302020204" pitchFamily="66" charset="0"/>
                      </a:endParaRPr>
                    </a:p>
                  </a:txBody>
                  <a:tcPr/>
                </a:tc>
                <a:tc>
                  <a:txBody>
                    <a:bodyPr/>
                    <a:lstStyle/>
                    <a:p>
                      <a:pPr algn="ctr"/>
                      <a:r>
                        <a:rPr lang="es-ES" sz="1800" dirty="0" smtClean="0">
                          <a:latin typeface="Comic Sans MS" panose="030F0702030302020204" pitchFamily="66" charset="0"/>
                        </a:rPr>
                        <a:t>C</a:t>
                      </a:r>
                      <a:endParaRPr lang="es-ES" sz="1800" dirty="0">
                        <a:latin typeface="Comic Sans MS" panose="030F0702030302020204" pitchFamily="66" charset="0"/>
                      </a:endParaRPr>
                    </a:p>
                  </a:txBody>
                  <a:tcPr/>
                </a:tc>
                <a:tc>
                  <a:txBody>
                    <a:bodyPr/>
                    <a:lstStyle/>
                    <a:p>
                      <a:r>
                        <a:rPr lang="es-ES" dirty="0" smtClean="0">
                          <a:latin typeface="Comic Sans MS" panose="030F0702030302020204" pitchFamily="66" charset="0"/>
                        </a:rPr>
                        <a:t>E s una forma de energía </a:t>
                      </a:r>
                      <a:endParaRPr lang="es-ES" sz="1800" dirty="0">
                        <a:latin typeface="Comic Sans MS" panose="030F0702030302020204" pitchFamily="66" charset="0"/>
                      </a:endParaRPr>
                    </a:p>
                  </a:txBody>
                  <a:tcPr/>
                </a:tc>
                <a:tc>
                  <a:txBody>
                    <a:bodyPr/>
                    <a:lstStyle/>
                    <a:p>
                      <a:endParaRPr lang="es-ES" sz="1800" dirty="0">
                        <a:latin typeface="Comic Sans MS" panose="030F0702030302020204" pitchFamily="66" charset="0"/>
                      </a:endParaRPr>
                    </a:p>
                  </a:txBody>
                  <a:tcPr/>
                </a:tc>
              </a:tr>
              <a:tr h="370840">
                <a:tc>
                  <a:txBody>
                    <a:bodyPr/>
                    <a:lstStyle/>
                    <a:p>
                      <a:pPr algn="ctr"/>
                      <a:r>
                        <a:rPr lang="es-ES" sz="1800" dirty="0" smtClean="0">
                          <a:latin typeface="Comic Sans MS" panose="030F0702030302020204" pitchFamily="66" charset="0"/>
                        </a:rPr>
                        <a:t>4</a:t>
                      </a:r>
                      <a:endParaRPr lang="es-ES" sz="1800" dirty="0">
                        <a:latin typeface="Comic Sans MS" panose="030F0702030302020204" pitchFamily="66" charset="0"/>
                      </a:endParaRPr>
                    </a:p>
                  </a:txBody>
                  <a:tcPr/>
                </a:tc>
                <a:tc>
                  <a:txBody>
                    <a:bodyPr/>
                    <a:lstStyle/>
                    <a:p>
                      <a:r>
                        <a:rPr lang="es-ES" dirty="0" smtClean="0">
                          <a:latin typeface="Comic Sans MS" panose="030F0702030302020204" pitchFamily="66" charset="0"/>
                        </a:rPr>
                        <a:t>Conducción</a:t>
                      </a:r>
                      <a:endParaRPr lang="es-ES" sz="1800" dirty="0">
                        <a:latin typeface="Comic Sans MS" panose="030F0702030302020204" pitchFamily="66" charset="0"/>
                      </a:endParaRPr>
                    </a:p>
                  </a:txBody>
                  <a:tcPr/>
                </a:tc>
                <a:tc>
                  <a:txBody>
                    <a:bodyPr/>
                    <a:lstStyle/>
                    <a:p>
                      <a:pPr algn="ctr"/>
                      <a:r>
                        <a:rPr lang="es-ES" sz="1800" dirty="0" smtClean="0">
                          <a:latin typeface="Comic Sans MS" panose="030F0702030302020204" pitchFamily="66" charset="0"/>
                        </a:rPr>
                        <a:t>D</a:t>
                      </a:r>
                      <a:endParaRPr lang="es-ES" sz="1800" dirty="0">
                        <a:latin typeface="Comic Sans MS" panose="030F0702030302020204" pitchFamily="66" charset="0"/>
                      </a:endParaRPr>
                    </a:p>
                  </a:txBody>
                  <a:tcPr/>
                </a:tc>
                <a:tc>
                  <a:txBody>
                    <a:bodyPr/>
                    <a:lstStyle/>
                    <a:p>
                      <a:r>
                        <a:rPr lang="es-ES" dirty="0" smtClean="0">
                          <a:latin typeface="Comic Sans MS" panose="030F0702030302020204" pitchFamily="66" charset="0"/>
                        </a:rPr>
                        <a:t>Forma de propagación del calor por medio de ondas </a:t>
                      </a:r>
                      <a:endParaRPr lang="es-ES" sz="1800" dirty="0">
                        <a:latin typeface="Comic Sans MS" panose="030F0702030302020204" pitchFamily="66" charset="0"/>
                      </a:endParaRPr>
                    </a:p>
                  </a:txBody>
                  <a:tcPr/>
                </a:tc>
                <a:tc>
                  <a:txBody>
                    <a:bodyPr/>
                    <a:lstStyle/>
                    <a:p>
                      <a:endParaRPr lang="es-ES" sz="1800" dirty="0">
                        <a:latin typeface="Comic Sans MS" panose="030F0702030302020204" pitchFamily="66" charset="0"/>
                      </a:endParaRPr>
                    </a:p>
                  </a:txBody>
                  <a:tcPr/>
                </a:tc>
              </a:tr>
              <a:tr h="329914">
                <a:tc>
                  <a:txBody>
                    <a:bodyPr/>
                    <a:lstStyle/>
                    <a:p>
                      <a:pPr algn="ctr"/>
                      <a:r>
                        <a:rPr lang="es-ES" sz="1800" dirty="0" smtClean="0">
                          <a:latin typeface="Comic Sans MS" panose="030F0702030302020204" pitchFamily="66" charset="0"/>
                        </a:rPr>
                        <a:t>5</a:t>
                      </a:r>
                      <a:endParaRPr lang="es-ES" sz="1800" dirty="0">
                        <a:latin typeface="Comic Sans MS" panose="030F0702030302020204" pitchFamily="66" charset="0"/>
                      </a:endParaRPr>
                    </a:p>
                  </a:txBody>
                  <a:tcPr/>
                </a:tc>
                <a:tc>
                  <a:txBody>
                    <a:bodyPr/>
                    <a:lstStyle/>
                    <a:p>
                      <a:r>
                        <a:rPr lang="es-ES" dirty="0" smtClean="0">
                          <a:latin typeface="Comic Sans MS" panose="030F0702030302020204" pitchFamily="66" charset="0"/>
                        </a:rPr>
                        <a:t>Convección</a:t>
                      </a:r>
                      <a:endParaRPr lang="es-ES" sz="1800" dirty="0">
                        <a:latin typeface="Comic Sans MS" panose="030F0702030302020204" pitchFamily="66" charset="0"/>
                      </a:endParaRPr>
                    </a:p>
                  </a:txBody>
                  <a:tcPr/>
                </a:tc>
                <a:tc>
                  <a:txBody>
                    <a:bodyPr/>
                    <a:lstStyle/>
                    <a:p>
                      <a:pPr algn="ctr"/>
                      <a:r>
                        <a:rPr lang="es-ES" sz="1800" dirty="0" smtClean="0">
                          <a:latin typeface="Comic Sans MS" panose="030F0702030302020204" pitchFamily="66" charset="0"/>
                        </a:rPr>
                        <a:t>E</a:t>
                      </a:r>
                      <a:endParaRPr lang="es-ES" sz="1800" dirty="0">
                        <a:latin typeface="Comic Sans MS" panose="030F0702030302020204" pitchFamily="66" charset="0"/>
                      </a:endParaRPr>
                    </a:p>
                  </a:txBody>
                  <a:tcPr/>
                </a:tc>
                <a:tc>
                  <a:txBody>
                    <a:bodyPr/>
                    <a:lstStyle/>
                    <a:p>
                      <a:r>
                        <a:rPr lang="es-ES" dirty="0" smtClean="0">
                          <a:latin typeface="Comic Sans MS" panose="030F0702030302020204" pitchFamily="66" charset="0"/>
                        </a:rPr>
                        <a:t>Forma de propagación del calor por contacto </a:t>
                      </a:r>
                      <a:endParaRPr lang="es-ES" sz="1800" dirty="0">
                        <a:latin typeface="Comic Sans MS" panose="030F0702030302020204" pitchFamily="66" charset="0"/>
                      </a:endParaRPr>
                    </a:p>
                  </a:txBody>
                  <a:tcPr/>
                </a:tc>
                <a:tc>
                  <a:txBody>
                    <a:bodyPr/>
                    <a:lstStyle/>
                    <a:p>
                      <a:endParaRPr lang="es-ES" sz="1800">
                        <a:latin typeface="Comic Sans MS" panose="030F0702030302020204" pitchFamily="66" charset="0"/>
                      </a:endParaRPr>
                    </a:p>
                  </a:txBody>
                  <a:tcPr/>
                </a:tc>
              </a:tr>
              <a:tr h="419055">
                <a:tc>
                  <a:txBody>
                    <a:bodyPr/>
                    <a:lstStyle/>
                    <a:p>
                      <a:pPr algn="ctr"/>
                      <a:r>
                        <a:rPr lang="es-ES" sz="1800" dirty="0" smtClean="0">
                          <a:latin typeface="Comic Sans MS" panose="030F0702030302020204" pitchFamily="66" charset="0"/>
                        </a:rPr>
                        <a:t>6</a:t>
                      </a:r>
                      <a:endParaRPr lang="es-ES" sz="1800" dirty="0">
                        <a:latin typeface="Comic Sans MS" panose="030F0702030302020204" pitchFamily="66" charset="0"/>
                      </a:endParaRPr>
                    </a:p>
                  </a:txBody>
                  <a:tcPr/>
                </a:tc>
                <a:tc>
                  <a:txBody>
                    <a:bodyPr/>
                    <a:lstStyle/>
                    <a:p>
                      <a:r>
                        <a:rPr lang="es-ES" dirty="0" smtClean="0">
                          <a:latin typeface="Comic Sans MS" panose="030F0702030302020204" pitchFamily="66" charset="0"/>
                        </a:rPr>
                        <a:t>Radiación</a:t>
                      </a:r>
                      <a:endParaRPr lang="es-ES" sz="1800" dirty="0">
                        <a:latin typeface="Comic Sans MS" panose="030F0702030302020204" pitchFamily="66" charset="0"/>
                      </a:endParaRPr>
                    </a:p>
                  </a:txBody>
                  <a:tcPr/>
                </a:tc>
                <a:tc>
                  <a:txBody>
                    <a:bodyPr/>
                    <a:lstStyle/>
                    <a:p>
                      <a:pPr algn="ctr"/>
                      <a:r>
                        <a:rPr lang="es-ES" sz="1800" dirty="0" smtClean="0">
                          <a:latin typeface="Comic Sans MS" panose="030F0702030302020204" pitchFamily="66" charset="0"/>
                        </a:rPr>
                        <a:t>F</a:t>
                      </a:r>
                      <a:endParaRPr lang="es-ES" sz="1800" dirty="0">
                        <a:latin typeface="Comic Sans MS" panose="030F0702030302020204" pitchFamily="66" charset="0"/>
                      </a:endParaRPr>
                    </a:p>
                  </a:txBody>
                  <a:tcPr/>
                </a:tc>
                <a:tc>
                  <a:txBody>
                    <a:bodyPr/>
                    <a:lstStyle/>
                    <a:p>
                      <a:r>
                        <a:rPr lang="es-ES" dirty="0" smtClean="0">
                          <a:latin typeface="Comic Sans MS" panose="030F0702030302020204" pitchFamily="66" charset="0"/>
                        </a:rPr>
                        <a:t>E s una medida de la energía de un cuerpo </a:t>
                      </a:r>
                      <a:endParaRPr lang="es-ES" sz="1800" dirty="0">
                        <a:latin typeface="Comic Sans MS" panose="030F0702030302020204" pitchFamily="66" charset="0"/>
                      </a:endParaRPr>
                    </a:p>
                  </a:txBody>
                  <a:tcPr/>
                </a:tc>
                <a:tc>
                  <a:txBody>
                    <a:bodyPr/>
                    <a:lstStyle/>
                    <a:p>
                      <a:endParaRPr lang="es-ES" sz="1800"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4027990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74254" y="787400"/>
            <a:ext cx="8877441" cy="5974008"/>
          </a:xfrm>
        </p:spPr>
        <p:txBody>
          <a:bodyPr/>
          <a:lstStyle/>
          <a:p>
            <a:pPr marL="0" indent="0" algn="ctr">
              <a:lnSpc>
                <a:spcPct val="115000"/>
              </a:lnSpc>
              <a:spcAft>
                <a:spcPts val="0"/>
              </a:spcAft>
              <a:buNone/>
            </a:pPr>
            <a:r>
              <a:rPr lang="es-ES" dirty="0">
                <a:latin typeface="Comic Sans MS" panose="030F0702030302020204" pitchFamily="66" charset="0"/>
                <a:ea typeface="Calibri" panose="020F0502020204030204" pitchFamily="34" charset="0"/>
                <a:cs typeface="BernhardModernStd-Roman"/>
              </a:rPr>
              <a:t>Pruebas de opción múltiple:</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a:latin typeface="Comic Sans MS" panose="030F0702030302020204" pitchFamily="66" charset="0"/>
                <a:ea typeface="Calibri" panose="020F0502020204030204" pitchFamily="34" charset="0"/>
                <a:cs typeface="BernhardModernStd-Roman"/>
              </a:rPr>
              <a:t>Otra prueba muy utilizada en la evaluación de contenidos conceptuales son las pruebas de opción múltiple. En ellas se plantea una situación o problema y una serie de posibles respuestas o alternativas de las cuales </a:t>
            </a:r>
            <a:r>
              <a:rPr lang="es-ES" dirty="0">
                <a:solidFill>
                  <a:srgbClr val="FF0000"/>
                </a:solidFill>
                <a:latin typeface="Comic Sans MS" panose="030F0702030302020204" pitchFamily="66" charset="0"/>
                <a:ea typeface="Calibri" panose="020F0502020204030204" pitchFamily="34" charset="0"/>
                <a:cs typeface="BernhardModernStd-Roman"/>
              </a:rPr>
              <a:t>una es la correcta y el resto se utiliza como distractores.</a:t>
            </a:r>
            <a:r>
              <a:rPr lang="es-ES" dirty="0">
                <a:latin typeface="Comic Sans MS" panose="030F0702030302020204" pitchFamily="66" charset="0"/>
                <a:ea typeface="Calibri" panose="020F0502020204030204" pitchFamily="34" charset="0"/>
                <a:cs typeface="BernhardModernStd-Roman"/>
              </a:rPr>
              <a:t> </a:t>
            </a:r>
            <a:endParaRPr lang="es-ES" dirty="0" smtClean="0">
              <a:latin typeface="Comic Sans MS" panose="030F0702030302020204" pitchFamily="66" charset="0"/>
              <a:ea typeface="Calibri" panose="020F0502020204030204" pitchFamily="34" charset="0"/>
              <a:cs typeface="BernhardModernStd-Roman"/>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También </a:t>
            </a:r>
            <a:r>
              <a:rPr lang="es-ES" dirty="0">
                <a:latin typeface="Comic Sans MS" panose="030F0702030302020204" pitchFamily="66" charset="0"/>
                <a:ea typeface="Calibri" panose="020F0502020204030204" pitchFamily="34" charset="0"/>
                <a:cs typeface="BernhardModernStd-Roman"/>
              </a:rPr>
              <a:t>se utiliza para evaluar la capacidad de asociación o diferenciación, e incluso la capacidad de memorizar hechos o situaciones concretas. </a:t>
            </a:r>
            <a:r>
              <a:rPr lang="es-ES" dirty="0">
                <a:solidFill>
                  <a:srgbClr val="FF0000"/>
                </a:solidFill>
                <a:latin typeface="Comic Sans MS" panose="030F0702030302020204" pitchFamily="66" charset="0"/>
                <a:ea typeface="Calibri" panose="020F0502020204030204" pitchFamily="34" charset="0"/>
                <a:cs typeface="BernhardModernStd-Roman"/>
              </a:rPr>
              <a:t>En algunos casos se utilizan opciones tales como “ninguna de las anteriores” o “todas las anteriores”, lo cual no es siempre recomendable</a:t>
            </a:r>
            <a:r>
              <a:rPr lang="es-ES" dirty="0">
                <a:latin typeface="Comic Sans MS" panose="030F0702030302020204" pitchFamily="66" charset="0"/>
                <a:ea typeface="Calibri" panose="020F0502020204030204" pitchFamily="34" charset="0"/>
                <a:cs typeface="BernhardModernStd-Roman"/>
              </a:rPr>
              <a:t>. </a:t>
            </a:r>
            <a:endParaRPr lang="es-ES" dirty="0" smtClean="0">
              <a:latin typeface="Comic Sans MS" panose="030F0702030302020204" pitchFamily="66" charset="0"/>
              <a:ea typeface="Calibri" panose="020F0502020204030204" pitchFamily="34" charset="0"/>
              <a:cs typeface="BernhardModernStd-Roman"/>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No </a:t>
            </a:r>
            <a:r>
              <a:rPr lang="es-ES" dirty="0">
                <a:latin typeface="Comic Sans MS" panose="030F0702030302020204" pitchFamily="66" charset="0"/>
                <a:ea typeface="Calibri" panose="020F0502020204030204" pitchFamily="34" charset="0"/>
                <a:cs typeface="BernhardModernStd-Roman"/>
              </a:rPr>
              <a:t>obstante, todas las opciones deben ser posibles de considerarse y, por lo tanto, es aconsejable evitar las opciones sin sentido que permiten actuar por simple inferencia</a:t>
            </a:r>
            <a:r>
              <a:rPr lang="es-ES" dirty="0" smtClean="0">
                <a:latin typeface="Comic Sans MS" panose="030F0702030302020204" pitchFamily="66" charset="0"/>
                <a:ea typeface="Calibri" panose="020F0502020204030204" pitchFamily="34" charset="0"/>
                <a:cs typeface="BernhardModernStd-Roman"/>
              </a:rPr>
              <a:t>.</a:t>
            </a:r>
          </a:p>
          <a:p>
            <a:pPr algn="just">
              <a:lnSpc>
                <a:spcPct val="115000"/>
              </a:lnSpc>
              <a:spcAft>
                <a:spcPts val="0"/>
              </a:spcAft>
            </a:pPr>
            <a:r>
              <a:rPr lang="es-ES" sz="1600" dirty="0" smtClean="0">
                <a:latin typeface="Comic Sans MS" panose="030F0702030302020204" pitchFamily="66" charset="0"/>
                <a:ea typeface="Calibri" panose="020F0502020204030204" pitchFamily="34" charset="0"/>
                <a:cs typeface="BernhardModernStd-Roman"/>
              </a:rPr>
              <a:t>Lo importante para el desarrollo de este tipo de pruebas es </a:t>
            </a:r>
            <a:r>
              <a:rPr lang="es-ES" sz="1600" dirty="0" smtClean="0">
                <a:solidFill>
                  <a:srgbClr val="FF0000"/>
                </a:solidFill>
                <a:latin typeface="Comic Sans MS" panose="030F0702030302020204" pitchFamily="66" charset="0"/>
                <a:ea typeface="Calibri" panose="020F0502020204030204" pitchFamily="34" charset="0"/>
                <a:cs typeface="BernhardModernStd-Roman"/>
              </a:rPr>
              <a:t>evitar colocar ítems sobre detalles que tengan poca relevancia </a:t>
            </a:r>
            <a:r>
              <a:rPr lang="es-ES" sz="1600" dirty="0" smtClean="0">
                <a:latin typeface="Comic Sans MS" panose="030F0702030302020204" pitchFamily="66" charset="0"/>
                <a:ea typeface="Calibri" panose="020F0502020204030204" pitchFamily="34" charset="0"/>
                <a:cs typeface="BernhardModernStd-Roman"/>
              </a:rPr>
              <a:t>para el logro de los aprendizajes, por el contrario deben referirse a detalles relevantes.</a:t>
            </a:r>
            <a:endParaRPr lang="es-ES"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43</a:t>
            </a:fld>
            <a:endParaRPr lang="en-US" smtClean="0">
              <a:solidFill>
                <a:srgbClr val="FEFFFF"/>
              </a:solidFill>
            </a:endParaRPr>
          </a:p>
        </p:txBody>
      </p:sp>
      <p:sp>
        <p:nvSpPr>
          <p:cNvPr id="5" name="Título 1"/>
          <p:cNvSpPr>
            <a:spLocks noGrp="1"/>
          </p:cNvSpPr>
          <p:nvPr>
            <p:ph type="title"/>
          </p:nvPr>
        </p:nvSpPr>
        <p:spPr>
          <a:xfrm>
            <a:off x="1311442" y="161925"/>
            <a:ext cx="10193171" cy="625475"/>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18362594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74254" y="787400"/>
            <a:ext cx="8588683" cy="5974008"/>
          </a:xfrm>
        </p:spPr>
        <p:txBody>
          <a:bodyPr/>
          <a:lstStyle/>
          <a:p>
            <a:pPr marL="0" indent="0" algn="ctr">
              <a:lnSpc>
                <a:spcPct val="115000"/>
              </a:lnSpc>
              <a:spcAft>
                <a:spcPts val="0"/>
              </a:spcAft>
              <a:buNone/>
            </a:pPr>
            <a:r>
              <a:rPr lang="es-ES" dirty="0">
                <a:latin typeface="Comic Sans MS" panose="030F0702030302020204" pitchFamily="66" charset="0"/>
                <a:ea typeface="Calibri" panose="020F0502020204030204" pitchFamily="34" charset="0"/>
                <a:cs typeface="BernhardModernStd-Roman"/>
              </a:rPr>
              <a:t>Pruebas de opción múltiple:</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buClr>
                <a:srgbClr val="A53010"/>
              </a:buClr>
            </a:pPr>
            <a:r>
              <a:rPr lang="es-ES" dirty="0" smtClean="0">
                <a:latin typeface="Comic Sans MS" panose="030F0702030302020204" pitchFamily="66" charset="0"/>
                <a:ea typeface="Calibri" panose="020F0502020204030204" pitchFamily="34" charset="0"/>
                <a:cs typeface="BernhardModernStd-Roman"/>
              </a:rPr>
              <a:t>Por </a:t>
            </a:r>
            <a:r>
              <a:rPr lang="es-ES" dirty="0">
                <a:latin typeface="Comic Sans MS" panose="030F0702030302020204" pitchFamily="66" charset="0"/>
                <a:ea typeface="Calibri" panose="020F0502020204030204" pitchFamily="34" charset="0"/>
                <a:cs typeface="BernhardModernStd-Roman"/>
              </a:rPr>
              <a:t>otro lado, se debe presentar solamente una dificultad o problema a la vez, por ejemplo, cuando necesitamos que el alumnado nos demuestre su dominio sobre las funciones del sistema muscular sería incorrecto preguntar: </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0"/>
              </a:spcAft>
              <a:buNone/>
            </a:pPr>
            <a:r>
              <a:rPr lang="es-ES" dirty="0" smtClean="0">
                <a:latin typeface="Comic Sans MS" panose="030F0702030302020204" pitchFamily="66" charset="0"/>
                <a:ea typeface="Calibri" panose="020F0502020204030204" pitchFamily="34" charset="0"/>
                <a:cs typeface="BernhardModernStd-Roman"/>
              </a:rPr>
              <a:t>El sistema muscular:</a:t>
            </a:r>
            <a:endParaRPr lang="es-ES"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a) Proporciona el movimiento.</a:t>
            </a:r>
            <a:endParaRPr lang="es-ES"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b) Permite las diferentes posturas del cuerpo.</a:t>
            </a:r>
            <a:endParaRPr lang="es-ES"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c) Determina el nivel de fuerza de las personas.</a:t>
            </a:r>
            <a:endParaRPr lang="es-ES"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d) Permite la formación de células sanguíneas.</a:t>
            </a:r>
            <a:endParaRPr lang="es-ES"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En este caso estamos proporcionando dos opciones (a y b) que son correctas, esto genera confusión y resta objetividad a la prueba.</a:t>
            </a:r>
            <a:endParaRPr lang="es-ES" sz="1600" dirty="0" smtClean="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44</a:t>
            </a:fld>
            <a:endParaRPr lang="en-US" smtClean="0">
              <a:solidFill>
                <a:srgbClr val="FEFFFF"/>
              </a:solidFill>
            </a:endParaRPr>
          </a:p>
        </p:txBody>
      </p:sp>
      <p:sp>
        <p:nvSpPr>
          <p:cNvPr id="5" name="Título 1"/>
          <p:cNvSpPr>
            <a:spLocks noGrp="1"/>
          </p:cNvSpPr>
          <p:nvPr>
            <p:ph type="title"/>
          </p:nvPr>
        </p:nvSpPr>
        <p:spPr>
          <a:xfrm>
            <a:off x="1311442" y="161925"/>
            <a:ext cx="10193171" cy="625475"/>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18362594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74254" y="986590"/>
            <a:ext cx="9166199" cy="5871410"/>
          </a:xfrm>
        </p:spPr>
        <p:txBody>
          <a:bodyPr/>
          <a:lstStyle/>
          <a:p>
            <a:pPr marL="0" indent="0" algn="just">
              <a:lnSpc>
                <a:spcPct val="115000"/>
              </a:lnSpc>
              <a:spcAft>
                <a:spcPts val="0"/>
              </a:spcAft>
              <a:buNone/>
            </a:pPr>
            <a:r>
              <a:rPr lang="es-ES" dirty="0" smtClean="0">
                <a:latin typeface="Comic Sans MS" panose="030F0702030302020204" pitchFamily="66" charset="0"/>
                <a:ea typeface="Calibri" panose="020F0502020204030204" pitchFamily="34" charset="0"/>
                <a:cs typeface="BernhardModernStd-Roman"/>
              </a:rPr>
              <a:t>Una </a:t>
            </a:r>
            <a:r>
              <a:rPr lang="es-ES" dirty="0">
                <a:latin typeface="Comic Sans MS" panose="030F0702030302020204" pitchFamily="66" charset="0"/>
                <a:ea typeface="Calibri" panose="020F0502020204030204" pitchFamily="34" charset="0"/>
                <a:cs typeface="BernhardModernStd-Roman"/>
              </a:rPr>
              <a:t>opción </a:t>
            </a:r>
            <a:r>
              <a:rPr lang="es-ES" dirty="0" smtClean="0">
                <a:latin typeface="Comic Sans MS" panose="030F0702030302020204" pitchFamily="66" charset="0"/>
                <a:ea typeface="Calibri" panose="020F0502020204030204" pitchFamily="34" charset="0"/>
                <a:cs typeface="BernhardModernStd-Roman"/>
              </a:rPr>
              <a:t>mejor puede </a:t>
            </a:r>
            <a:r>
              <a:rPr lang="es-ES" dirty="0">
                <a:latin typeface="Comic Sans MS" panose="030F0702030302020204" pitchFamily="66" charset="0"/>
                <a:ea typeface="Calibri" panose="020F0502020204030204" pitchFamily="34" charset="0"/>
                <a:cs typeface="BernhardModernStd-Roman"/>
              </a:rPr>
              <a:t>ser</a:t>
            </a:r>
            <a:r>
              <a:rPr lang="es-ES" dirty="0" smtClean="0">
                <a:latin typeface="Comic Sans MS" panose="030F0702030302020204" pitchFamily="66" charset="0"/>
                <a:ea typeface="Calibri" panose="020F0502020204030204" pitchFamily="34" charset="0"/>
                <a:cs typeface="BernhardModernStd-Roman"/>
              </a:rPr>
              <a:t>: ¿</a:t>
            </a:r>
            <a:r>
              <a:rPr lang="es-ES" dirty="0">
                <a:latin typeface="Comic Sans MS" panose="030F0702030302020204" pitchFamily="66" charset="0"/>
                <a:ea typeface="Calibri" panose="020F0502020204030204" pitchFamily="34" charset="0"/>
                <a:cs typeface="BernhardModernStd-Roman"/>
              </a:rPr>
              <a:t>Cuál es la principal función del sistema muscular?</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a:latin typeface="Comic Sans MS" panose="030F0702030302020204" pitchFamily="66" charset="0"/>
                <a:ea typeface="Calibri" panose="020F0502020204030204" pitchFamily="34" charset="0"/>
                <a:cs typeface="BernhardModernStd-Roman"/>
              </a:rPr>
              <a:t>a) Proporciona el movimiento.</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a:latin typeface="Comic Sans MS" panose="030F0702030302020204" pitchFamily="66" charset="0"/>
                <a:ea typeface="Calibri" panose="020F0502020204030204" pitchFamily="34" charset="0"/>
                <a:cs typeface="BernhardModernStd-Roman"/>
              </a:rPr>
              <a:t>b) Permite las diferentes posturas del cuerpo.</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a:latin typeface="Comic Sans MS" panose="030F0702030302020204" pitchFamily="66" charset="0"/>
                <a:ea typeface="Calibri" panose="020F0502020204030204" pitchFamily="34" charset="0"/>
                <a:cs typeface="BernhardModernStd-Roman"/>
              </a:rPr>
              <a:t>c) Proporciona la producción de calor.</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a:latin typeface="Comic Sans MS" panose="030F0702030302020204" pitchFamily="66" charset="0"/>
                <a:ea typeface="Calibri" panose="020F0502020204030204" pitchFamily="34" charset="0"/>
                <a:cs typeface="BernhardModernStd-Roman"/>
              </a:rPr>
              <a:t>d) Permite la formación de células sanguíneas.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buNone/>
            </a:pPr>
            <a:endParaRPr lang="es-ES" dirty="0" smtClean="0">
              <a:latin typeface="Comic Sans MS" panose="030F0702030302020204" pitchFamily="66" charset="0"/>
              <a:ea typeface="Calibri" panose="020F0502020204030204" pitchFamily="34" charset="0"/>
              <a:cs typeface="BernhardModernStd-Roman"/>
            </a:endParaRPr>
          </a:p>
          <a:p>
            <a:pPr algn="just">
              <a:buNone/>
            </a:pPr>
            <a:r>
              <a:rPr lang="es-ES" dirty="0" smtClean="0">
                <a:latin typeface="Comic Sans MS" panose="030F0702030302020204" pitchFamily="66" charset="0"/>
                <a:ea typeface="Calibri" panose="020F0502020204030204" pitchFamily="34" charset="0"/>
                <a:cs typeface="BernhardModernStd-Roman"/>
              </a:rPr>
              <a:t>Otra </a:t>
            </a:r>
            <a:r>
              <a:rPr lang="es-ES" dirty="0">
                <a:latin typeface="Comic Sans MS" panose="030F0702030302020204" pitchFamily="66" charset="0"/>
                <a:ea typeface="Calibri" panose="020F0502020204030204" pitchFamily="34" charset="0"/>
                <a:cs typeface="BernhardModernStd-Roman"/>
              </a:rPr>
              <a:t>recomendación es la de </a:t>
            </a:r>
            <a:r>
              <a:rPr lang="es-ES" dirty="0">
                <a:solidFill>
                  <a:srgbClr val="FF0000"/>
                </a:solidFill>
                <a:latin typeface="Comic Sans MS" panose="030F0702030302020204" pitchFamily="66" charset="0"/>
                <a:ea typeface="Calibri" panose="020F0502020204030204" pitchFamily="34" charset="0"/>
                <a:cs typeface="BernhardModernStd-Roman"/>
              </a:rPr>
              <a:t>utilizar siempre que sea posible la forma afirmativa y no una negativa,</a:t>
            </a:r>
            <a:r>
              <a:rPr lang="es-ES" dirty="0">
                <a:latin typeface="Comic Sans MS" panose="030F0702030302020204" pitchFamily="66" charset="0"/>
                <a:ea typeface="Calibri" panose="020F0502020204030204" pitchFamily="34" charset="0"/>
                <a:cs typeface="BernhardModernStd-Roman"/>
              </a:rPr>
              <a:t> por ejemplo, una forma negativa puede ser: ¿Cuál de las siguientes opciones NO es una función del sistema muscular?</a:t>
            </a:r>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45</a:t>
            </a:fld>
            <a:endParaRPr lang="en-US" smtClean="0">
              <a:solidFill>
                <a:srgbClr val="FEFFFF"/>
              </a:solidFill>
            </a:endParaRPr>
          </a:p>
        </p:txBody>
      </p:sp>
      <p:sp>
        <p:nvSpPr>
          <p:cNvPr id="5" name="Título 1"/>
          <p:cNvSpPr>
            <a:spLocks noGrp="1"/>
          </p:cNvSpPr>
          <p:nvPr>
            <p:ph type="title"/>
          </p:nvPr>
        </p:nvSpPr>
        <p:spPr>
          <a:xfrm>
            <a:off x="1443790" y="0"/>
            <a:ext cx="10060824"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6005261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74254" y="787400"/>
            <a:ext cx="8769157" cy="5974008"/>
          </a:xfrm>
        </p:spPr>
        <p:txBody>
          <a:bodyPr/>
          <a:lstStyle/>
          <a:p>
            <a:pPr algn="ctr">
              <a:lnSpc>
                <a:spcPct val="115000"/>
              </a:lnSpc>
              <a:spcAft>
                <a:spcPts val="0"/>
              </a:spcAft>
              <a:buNone/>
            </a:pPr>
            <a:r>
              <a:rPr lang="es-ES" dirty="0">
                <a:latin typeface="Comic Sans MS" panose="030F0702030302020204" pitchFamily="66" charset="0"/>
                <a:ea typeface="Calibri" panose="020F0502020204030204" pitchFamily="34" charset="0"/>
                <a:cs typeface="BernhardModernStd-Roman"/>
              </a:rPr>
              <a:t>Recomendaciones generales para las pruebas objetivas o test:</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Las </a:t>
            </a:r>
            <a:r>
              <a:rPr lang="es-ES" dirty="0">
                <a:latin typeface="Comic Sans MS" panose="030F0702030302020204" pitchFamily="66" charset="0"/>
                <a:ea typeface="Calibri" panose="020F0502020204030204" pitchFamily="34" charset="0"/>
                <a:cs typeface="BernhardModernStd-Roman"/>
              </a:rPr>
              <a:t>opciones de evaluaciones de los contenidos conceptuales presentados y ejemplificados anteriormente, </a:t>
            </a:r>
            <a:r>
              <a:rPr lang="es-ES" dirty="0">
                <a:solidFill>
                  <a:srgbClr val="FF0000"/>
                </a:solidFill>
                <a:latin typeface="Comic Sans MS" panose="030F0702030302020204" pitchFamily="66" charset="0"/>
                <a:ea typeface="Calibri" panose="020F0502020204030204" pitchFamily="34" charset="0"/>
                <a:cs typeface="BernhardModernStd-Roman"/>
              </a:rPr>
              <a:t>no debieran utilizarse únicamente porque resultan de fácil calificación, sino porque responden a una demanda de los indicadores de evaluación y al tipo de contenido que se necesita evaluar</a:t>
            </a:r>
            <a:r>
              <a:rPr lang="es-ES" dirty="0">
                <a:latin typeface="Comic Sans MS" panose="030F0702030302020204" pitchFamily="66" charset="0"/>
                <a:ea typeface="Calibri" panose="020F0502020204030204" pitchFamily="34" charset="0"/>
                <a:cs typeface="BernhardModernStd-Roman"/>
              </a:rPr>
              <a:t>.</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solidFill>
                  <a:srgbClr val="FF0000"/>
                </a:solidFill>
                <a:latin typeface="Comic Sans MS" panose="030F0702030302020204" pitchFamily="66" charset="0"/>
                <a:ea typeface="Calibri" panose="020F0502020204030204" pitchFamily="34" charset="0"/>
                <a:cs typeface="BernhardModernStd-Roman"/>
              </a:rPr>
              <a:t>En </a:t>
            </a:r>
            <a:r>
              <a:rPr lang="es-ES" dirty="0">
                <a:solidFill>
                  <a:srgbClr val="FF0000"/>
                </a:solidFill>
                <a:latin typeface="Comic Sans MS" panose="030F0702030302020204" pitchFamily="66" charset="0"/>
                <a:ea typeface="Calibri" panose="020F0502020204030204" pitchFamily="34" charset="0"/>
                <a:cs typeface="BernhardModernStd-Roman"/>
              </a:rPr>
              <a:t>las pruebas de opción múltiple debería analizarse la posibilidad de agregar una opción en la que los estudiantes indiquen que no saben las respuestas</a:t>
            </a:r>
            <a:r>
              <a:rPr lang="es-ES" dirty="0">
                <a:latin typeface="Comic Sans MS" panose="030F0702030302020204" pitchFamily="66" charset="0"/>
                <a:ea typeface="Calibri" panose="020F0502020204030204" pitchFamily="34" charset="0"/>
                <a:cs typeface="BernhardModernStd-Roman"/>
              </a:rPr>
              <a:t>, con la finalidad de reducir al mínimo la posibilidad de trabajar al azar; también </a:t>
            </a:r>
            <a:r>
              <a:rPr lang="es-ES" dirty="0">
                <a:solidFill>
                  <a:srgbClr val="FF0000"/>
                </a:solidFill>
                <a:latin typeface="Comic Sans MS" panose="030F0702030302020204" pitchFamily="66" charset="0"/>
                <a:ea typeface="Calibri" panose="020F0502020204030204" pitchFamily="34" charset="0"/>
                <a:cs typeface="BernhardModernStd-Roman"/>
              </a:rPr>
              <a:t>puede hacerse restando puntos a las respuestas incorrectas </a:t>
            </a:r>
            <a:r>
              <a:rPr lang="es-ES" dirty="0">
                <a:latin typeface="Comic Sans MS" panose="030F0702030302020204" pitchFamily="66" charset="0"/>
                <a:ea typeface="Calibri" panose="020F0502020204030204" pitchFamily="34" charset="0"/>
                <a:cs typeface="BernhardModernStd-Roman"/>
              </a:rPr>
              <a:t>o persuadirlo para que deje de contestar aquellas preguntas de las cuales desconoce la respuesta. </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En </a:t>
            </a:r>
            <a:r>
              <a:rPr lang="es-ES" dirty="0">
                <a:latin typeface="Comic Sans MS" panose="030F0702030302020204" pitchFamily="66" charset="0"/>
                <a:ea typeface="Calibri" panose="020F0502020204030204" pitchFamily="34" charset="0"/>
                <a:cs typeface="BernhardModernStd-Roman"/>
              </a:rPr>
              <a:t>este tipo de pruebas es conveniente tomar en cuenta el análisis de los desaciertos o los errores más comunes, ya que en </a:t>
            </a:r>
            <a:r>
              <a:rPr lang="es-ES" dirty="0">
                <a:solidFill>
                  <a:srgbClr val="FF0000"/>
                </a:solidFill>
                <a:latin typeface="Comic Sans MS" panose="030F0702030302020204" pitchFamily="66" charset="0"/>
                <a:ea typeface="Calibri" panose="020F0502020204030204" pitchFamily="34" charset="0"/>
                <a:cs typeface="BernhardModernStd-Roman"/>
              </a:rPr>
              <a:t>este tipo de pruebas se facilita la observación de las tendencias de error</a:t>
            </a:r>
            <a:r>
              <a:rPr lang="es-ES" dirty="0">
                <a:latin typeface="Comic Sans MS" panose="030F0702030302020204" pitchFamily="66" charset="0"/>
                <a:ea typeface="Calibri" panose="020F0502020204030204" pitchFamily="34" charset="0"/>
                <a:cs typeface="BernhardModernStd-Roman"/>
              </a:rPr>
              <a:t>, de esa forma se podrá retroalimentar de mejor forma a los estudiantes.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46</a:t>
            </a:fld>
            <a:endParaRPr lang="en-US" smtClean="0">
              <a:solidFill>
                <a:srgbClr val="FEFFFF"/>
              </a:solidFill>
            </a:endParaRPr>
          </a:p>
        </p:txBody>
      </p:sp>
      <p:sp>
        <p:nvSpPr>
          <p:cNvPr id="5" name="Título 1"/>
          <p:cNvSpPr>
            <a:spLocks noGrp="1"/>
          </p:cNvSpPr>
          <p:nvPr>
            <p:ph type="title"/>
          </p:nvPr>
        </p:nvSpPr>
        <p:spPr>
          <a:xfrm>
            <a:off x="1503948" y="161925"/>
            <a:ext cx="10000666" cy="625475"/>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14361110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19707" y="522444"/>
            <a:ext cx="9296681" cy="6335556"/>
          </a:xfrm>
        </p:spPr>
        <p:txBody>
          <a:bodyPr/>
          <a:lstStyle/>
          <a:p>
            <a:pPr marL="0" indent="0" algn="ctr">
              <a:lnSpc>
                <a:spcPct val="115000"/>
              </a:lnSpc>
              <a:spcAft>
                <a:spcPts val="0"/>
              </a:spcAft>
              <a:buNone/>
            </a:pPr>
            <a:r>
              <a:rPr lang="es-ES" b="1" dirty="0">
                <a:latin typeface="Comic Sans MS" panose="030F0702030302020204" pitchFamily="66" charset="0"/>
                <a:ea typeface="Calibri" panose="020F0502020204030204" pitchFamily="34" charset="0"/>
                <a:cs typeface="Futura-Bold"/>
              </a:rPr>
              <a:t>Las Listas de Cotejo</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algn="ctr">
              <a:buNone/>
            </a:pPr>
            <a:r>
              <a:rPr lang="es-ES" dirty="0" smtClean="0">
                <a:latin typeface="Comic Sans MS" panose="030F0702030302020204" pitchFamily="66" charset="0"/>
                <a:ea typeface="Calibri" panose="020F0502020204030204" pitchFamily="34" charset="0"/>
                <a:cs typeface="BernhardModernStd-Roman"/>
              </a:rPr>
              <a:t>¿Qué es?</a:t>
            </a: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Es </a:t>
            </a:r>
            <a:r>
              <a:rPr lang="es-ES" dirty="0">
                <a:latin typeface="Comic Sans MS" panose="030F0702030302020204" pitchFamily="66" charset="0"/>
                <a:ea typeface="Calibri" panose="020F0502020204030204" pitchFamily="34" charset="0"/>
                <a:cs typeface="BernhardModernStd-Roman"/>
              </a:rPr>
              <a:t>una lista de indicadores </a:t>
            </a:r>
            <a:r>
              <a:rPr lang="es-ES" dirty="0">
                <a:solidFill>
                  <a:srgbClr val="FF0000"/>
                </a:solidFill>
                <a:latin typeface="Comic Sans MS" panose="030F0702030302020204" pitchFamily="66" charset="0"/>
                <a:ea typeface="Calibri" panose="020F0502020204030204" pitchFamily="34" charset="0"/>
                <a:cs typeface="BernhardModernStd-Roman"/>
              </a:rPr>
              <a:t>establecidos por el docente de manera </a:t>
            </a:r>
            <a:r>
              <a:rPr lang="es-ES" dirty="0" smtClean="0">
                <a:solidFill>
                  <a:srgbClr val="FF0000"/>
                </a:solidFill>
                <a:latin typeface="Comic Sans MS" panose="030F0702030302020204" pitchFamily="66" charset="0"/>
                <a:ea typeface="Calibri" panose="020F0502020204030204" pitchFamily="34" charset="0"/>
                <a:cs typeface="BernhardModernStd-Roman"/>
              </a:rPr>
              <a:t>individual</a:t>
            </a:r>
            <a:r>
              <a:rPr lang="es-ES" dirty="0" smtClean="0">
                <a:latin typeface="Comic Sans MS" panose="030F0702030302020204" pitchFamily="66" charset="0"/>
                <a:ea typeface="Calibri" panose="020F0502020204030204" pitchFamily="34" charset="0"/>
                <a:cs typeface="BernhardModernStd-Roman"/>
              </a:rPr>
              <a:t>, para </a:t>
            </a:r>
            <a:r>
              <a:rPr lang="es-ES" dirty="0">
                <a:solidFill>
                  <a:srgbClr val="FF0000"/>
                </a:solidFill>
                <a:latin typeface="Comic Sans MS" panose="030F0702030302020204" pitchFamily="66" charset="0"/>
                <a:ea typeface="Calibri" panose="020F0502020204030204" pitchFamily="34" charset="0"/>
                <a:cs typeface="BernhardModernStd-Roman"/>
              </a:rPr>
              <a:t>identificar el nivel de logro de las competencias </a:t>
            </a:r>
            <a:r>
              <a:rPr lang="es-ES" dirty="0">
                <a:latin typeface="Comic Sans MS" panose="030F0702030302020204" pitchFamily="66" charset="0"/>
                <a:ea typeface="Calibri" panose="020F0502020204030204" pitchFamily="34" charset="0"/>
                <a:cs typeface="BernhardModernStd-Roman"/>
              </a:rPr>
              <a:t>de los </a:t>
            </a:r>
            <a:r>
              <a:rPr lang="es-ES" dirty="0" smtClean="0">
                <a:latin typeface="Comic Sans MS" panose="030F0702030302020204" pitchFamily="66" charset="0"/>
                <a:ea typeface="Calibri" panose="020F0502020204030204" pitchFamily="34" charset="0"/>
                <a:cs typeface="BernhardModernStd-Roman"/>
              </a:rPr>
              <a:t>estudiantes, </a:t>
            </a:r>
            <a:r>
              <a:rPr lang="es-ES" dirty="0">
                <a:latin typeface="Comic Sans MS" panose="030F0702030302020204" pitchFamily="66" charset="0"/>
                <a:ea typeface="Calibri" panose="020F0502020204030204" pitchFamily="34" charset="0"/>
                <a:cs typeface="BernhardModernStd-Roman"/>
              </a:rPr>
              <a:t>además de evidenciar las deficiencias para establecer estrategias de mejora de los aprendizajes. Se trata de un instrumento eficaz y práctico para registrar los avances de los estudiantes </a:t>
            </a:r>
            <a:endParaRPr lang="es-ES" dirty="0" smtClean="0">
              <a:latin typeface="Comic Sans MS" panose="030F0702030302020204" pitchFamily="66" charset="0"/>
              <a:ea typeface="Calibri" panose="020F0502020204030204" pitchFamily="34" charset="0"/>
              <a:cs typeface="BernhardModernStd-Roman"/>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Permite </a:t>
            </a:r>
            <a:r>
              <a:rPr lang="es-ES" dirty="0">
                <a:solidFill>
                  <a:srgbClr val="FF0000"/>
                </a:solidFill>
                <a:latin typeface="Comic Sans MS" panose="030F0702030302020204" pitchFamily="66" charset="0"/>
                <a:ea typeface="Calibri" panose="020F0502020204030204" pitchFamily="34" charset="0"/>
                <a:cs typeface="BernhardModernStd-Roman"/>
              </a:rPr>
              <a:t>documentar </a:t>
            </a:r>
            <a:r>
              <a:rPr lang="es-ES" dirty="0" smtClean="0">
                <a:solidFill>
                  <a:srgbClr val="FF0000"/>
                </a:solidFill>
                <a:latin typeface="Comic Sans MS" panose="030F0702030302020204" pitchFamily="66" charset="0"/>
                <a:ea typeface="Calibri" panose="020F0502020204030204" pitchFamily="34" charset="0"/>
                <a:cs typeface="BernhardModernStd-Roman"/>
              </a:rPr>
              <a:t>aspectos </a:t>
            </a:r>
            <a:r>
              <a:rPr lang="es-ES" dirty="0">
                <a:solidFill>
                  <a:srgbClr val="FF0000"/>
                </a:solidFill>
                <a:latin typeface="Comic Sans MS" panose="030F0702030302020204" pitchFamily="66" charset="0"/>
                <a:ea typeface="Calibri" panose="020F0502020204030204" pitchFamily="34" charset="0"/>
                <a:cs typeface="BernhardModernStd-Roman"/>
              </a:rPr>
              <a:t>fundamentales del </a:t>
            </a:r>
            <a:r>
              <a:rPr lang="es-ES" dirty="0" smtClean="0">
                <a:solidFill>
                  <a:srgbClr val="FF0000"/>
                </a:solidFill>
                <a:latin typeface="Comic Sans MS" panose="030F0702030302020204" pitchFamily="66" charset="0"/>
                <a:ea typeface="Calibri" panose="020F0502020204030204" pitchFamily="34" charset="0"/>
                <a:cs typeface="BernhardModernStd-Roman"/>
              </a:rPr>
              <a:t>desempeño, </a:t>
            </a:r>
            <a:r>
              <a:rPr lang="es-ES" dirty="0">
                <a:solidFill>
                  <a:srgbClr val="FF0000"/>
                </a:solidFill>
                <a:latin typeface="Comic Sans MS" panose="030F0702030302020204" pitchFamily="66" charset="0"/>
                <a:ea typeface="Calibri" panose="020F0502020204030204" pitchFamily="34" charset="0"/>
                <a:cs typeface="BernhardModernStd-Roman"/>
              </a:rPr>
              <a:t>participación, habilidades y actitudes </a:t>
            </a:r>
            <a:r>
              <a:rPr lang="es-ES" dirty="0">
                <a:latin typeface="Comic Sans MS" panose="030F0702030302020204" pitchFamily="66" charset="0"/>
                <a:ea typeface="Calibri" panose="020F0502020204030204" pitchFamily="34" charset="0"/>
                <a:cs typeface="BernhardModernStd-Roman"/>
              </a:rPr>
              <a:t>de los </a:t>
            </a:r>
            <a:r>
              <a:rPr lang="es-ES" dirty="0" smtClean="0">
                <a:latin typeface="Comic Sans MS" panose="030F0702030302020204" pitchFamily="66" charset="0"/>
                <a:ea typeface="Calibri" panose="020F0502020204030204" pitchFamily="34" charset="0"/>
                <a:cs typeface="BernhardModernStd-Roman"/>
              </a:rPr>
              <a:t>alumnos </a:t>
            </a:r>
            <a:r>
              <a:rPr lang="es-ES" dirty="0">
                <a:latin typeface="Comic Sans MS" panose="030F0702030302020204" pitchFamily="66" charset="0"/>
                <a:ea typeface="Calibri" panose="020F0502020204030204" pitchFamily="34" charset="0"/>
                <a:cs typeface="BernhardModernStd-Roman"/>
              </a:rPr>
              <a:t>en el centro </a:t>
            </a:r>
            <a:r>
              <a:rPr lang="es-ES" dirty="0" smtClean="0">
                <a:latin typeface="Comic Sans MS" panose="030F0702030302020204" pitchFamily="66" charset="0"/>
                <a:ea typeface="Calibri" panose="020F0502020204030204" pitchFamily="34" charset="0"/>
                <a:cs typeface="BernhardModernStd-Roman"/>
              </a:rPr>
              <a:t>educativo, por </a:t>
            </a:r>
            <a:r>
              <a:rPr lang="es-ES" dirty="0">
                <a:latin typeface="Comic Sans MS" panose="030F0702030302020204" pitchFamily="66" charset="0"/>
                <a:ea typeface="Calibri" panose="020F0502020204030204" pitchFamily="34" charset="0"/>
                <a:cs typeface="BernhardModernStd-Roman"/>
              </a:rPr>
              <a:t>ejemplo</a:t>
            </a:r>
            <a:r>
              <a:rPr lang="es-ES" dirty="0" smtClean="0">
                <a:latin typeface="Comic Sans MS" panose="030F0702030302020204" pitchFamily="66" charset="0"/>
                <a:ea typeface="Calibri" panose="020F0502020204030204" pitchFamily="34" charset="0"/>
                <a:cs typeface="BernhardModernStd-Roman"/>
              </a:rPr>
              <a:t>, </a:t>
            </a:r>
            <a:r>
              <a:rPr lang="es-ES" dirty="0">
                <a:latin typeface="Comic Sans MS" panose="030F0702030302020204" pitchFamily="66" charset="0"/>
                <a:ea typeface="Calibri" panose="020F0502020204030204" pitchFamily="34" charset="0"/>
                <a:cs typeface="BernhardModernStd-Roman"/>
              </a:rPr>
              <a:t>trabajo en equipo, participación activa en la clase, colaboración con los compañeros, claridad en la expresión de ideas, </a:t>
            </a:r>
            <a:r>
              <a:rPr lang="es-ES" dirty="0" smtClean="0">
                <a:latin typeface="Comic Sans MS" panose="030F0702030302020204" pitchFamily="66" charset="0"/>
                <a:ea typeface="Calibri" panose="020F0502020204030204" pitchFamily="34" charset="0"/>
                <a:cs typeface="BernhardModernStd-Roman"/>
              </a:rPr>
              <a:t>…</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a:latin typeface="Comic Sans MS" panose="030F0702030302020204" pitchFamily="66" charset="0"/>
                <a:ea typeface="Calibri" panose="020F0502020204030204" pitchFamily="34" charset="0"/>
                <a:cs typeface="BernhardModernStd-Roman"/>
              </a:rPr>
              <a:t>Con la lista de cotejo se puede evaluar </a:t>
            </a:r>
            <a:r>
              <a:rPr lang="es-ES" dirty="0" smtClean="0">
                <a:latin typeface="Comic Sans MS" panose="030F0702030302020204" pitchFamily="66" charset="0"/>
                <a:ea typeface="Calibri" panose="020F0502020204030204" pitchFamily="34" charset="0"/>
                <a:cs typeface="BernhardModernStd-Roman"/>
              </a:rPr>
              <a:t>cualitativa </a:t>
            </a:r>
            <a:r>
              <a:rPr lang="es-ES" dirty="0">
                <a:latin typeface="Comic Sans MS" panose="030F0702030302020204" pitchFamily="66" charset="0"/>
                <a:ea typeface="Calibri" panose="020F0502020204030204" pitchFamily="34" charset="0"/>
                <a:cs typeface="BernhardModernStd-Roman"/>
              </a:rPr>
              <a:t>o cuantitativamente, dependiendo del enfoque que se le asigne. S</a:t>
            </a:r>
            <a:r>
              <a:rPr lang="es-ES" dirty="0" smtClean="0">
                <a:latin typeface="Comic Sans MS" panose="030F0702030302020204" pitchFamily="66" charset="0"/>
                <a:ea typeface="Calibri" panose="020F0502020204030204" pitchFamily="34" charset="0"/>
                <a:cs typeface="BernhardModernStd-Roman"/>
              </a:rPr>
              <a:t>e </a:t>
            </a:r>
            <a:r>
              <a:rPr lang="es-ES" dirty="0">
                <a:latin typeface="Comic Sans MS" panose="030F0702030302020204" pitchFamily="66" charset="0"/>
                <a:ea typeface="Calibri" panose="020F0502020204030204" pitchFamily="34" charset="0"/>
                <a:cs typeface="BernhardModernStd-Roman"/>
              </a:rPr>
              <a:t>utiliza para </a:t>
            </a:r>
            <a:r>
              <a:rPr lang="es-ES" dirty="0" smtClean="0">
                <a:solidFill>
                  <a:srgbClr val="FF0000"/>
                </a:solidFill>
                <a:latin typeface="Comic Sans MS" panose="030F0702030302020204" pitchFamily="66" charset="0"/>
                <a:ea typeface="Calibri" panose="020F0502020204030204" pitchFamily="34" charset="0"/>
                <a:cs typeface="BernhardModernStd-Roman"/>
              </a:rPr>
              <a:t>evaluar </a:t>
            </a:r>
            <a:r>
              <a:rPr lang="es-ES" dirty="0">
                <a:solidFill>
                  <a:srgbClr val="FF0000"/>
                </a:solidFill>
                <a:latin typeface="Comic Sans MS" panose="030F0702030302020204" pitchFamily="66" charset="0"/>
                <a:ea typeface="Calibri" panose="020F0502020204030204" pitchFamily="34" charset="0"/>
                <a:cs typeface="BernhardModernStd-Roman"/>
              </a:rPr>
              <a:t>contenidos procedimentales</a:t>
            </a:r>
            <a:r>
              <a:rPr lang="es-ES" dirty="0">
                <a:latin typeface="Comic Sans MS" panose="030F0702030302020204" pitchFamily="66" charset="0"/>
                <a:ea typeface="Calibri" panose="020F0502020204030204" pitchFamily="34" charset="0"/>
                <a:cs typeface="BernhardModernStd-Roman"/>
              </a:rPr>
              <a:t>, sin embargo, puede prestar mucha ayuda para los contenidos actitudinales </a:t>
            </a:r>
            <a:r>
              <a:rPr lang="es-ES" dirty="0" smtClean="0">
                <a:latin typeface="Comic Sans MS" panose="030F0702030302020204" pitchFamily="66" charset="0"/>
                <a:ea typeface="Calibri" panose="020F0502020204030204" pitchFamily="34" charset="0"/>
                <a:cs typeface="BernhardModernStd-Roman"/>
              </a:rPr>
              <a:t>y, a veces, para </a:t>
            </a:r>
            <a:r>
              <a:rPr lang="es-ES" dirty="0">
                <a:latin typeface="Comic Sans MS" panose="030F0702030302020204" pitchFamily="66" charset="0"/>
                <a:ea typeface="Calibri" panose="020F0502020204030204" pitchFamily="34" charset="0"/>
                <a:cs typeface="BernhardModernStd-Roman"/>
              </a:rPr>
              <a:t>los conceptuales.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marL="0" indent="0" eaLnBrk="1" hangingPunct="1">
              <a:buNone/>
            </a:pPr>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47</a:t>
            </a:fld>
            <a:endParaRPr lang="en-US" smtClean="0">
              <a:solidFill>
                <a:srgbClr val="FEFFFF"/>
              </a:solidFill>
            </a:endParaRPr>
          </a:p>
        </p:txBody>
      </p:sp>
      <p:sp>
        <p:nvSpPr>
          <p:cNvPr id="5" name="Título 1"/>
          <p:cNvSpPr>
            <a:spLocks noGrp="1"/>
          </p:cNvSpPr>
          <p:nvPr>
            <p:ph type="title"/>
          </p:nvPr>
        </p:nvSpPr>
        <p:spPr>
          <a:xfrm>
            <a:off x="1443789" y="0"/>
            <a:ext cx="10022187" cy="507776"/>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36309149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2034862" y="1004551"/>
            <a:ext cx="9202633" cy="5499279"/>
          </a:xfrm>
        </p:spPr>
        <p:txBody>
          <a:bodyPr/>
          <a:lstStyle/>
          <a:p>
            <a:pPr lvl="0" algn="just">
              <a:lnSpc>
                <a:spcPct val="115000"/>
              </a:lnSpc>
              <a:spcAft>
                <a:spcPts val="0"/>
              </a:spcAft>
              <a:buClr>
                <a:srgbClr val="A53010"/>
              </a:buClr>
            </a:pPr>
            <a:r>
              <a:rPr lang="es-ES" sz="2000" dirty="0" smtClean="0">
                <a:latin typeface="Comic Sans MS" pitchFamily="66" charset="0"/>
              </a:rPr>
              <a:t>Lista </a:t>
            </a:r>
            <a:r>
              <a:rPr lang="es-ES" sz="2000" dirty="0">
                <a:latin typeface="Comic Sans MS" pitchFamily="66" charset="0"/>
              </a:rPr>
              <a:t>de cotejo: es un instrumento donde se detallan criterios de evaluación en el marco del desarrollo de una competencia, estableciendo categorías para cada uno. El maestro va registrando lo que observa según las categorías de la lista.</a:t>
            </a: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48</a:t>
            </a:fld>
            <a:endParaRPr lang="en-US" smtClean="0">
              <a:solidFill>
                <a:srgbClr val="FEFFFF"/>
              </a:solidFill>
            </a:endParaRPr>
          </a:p>
        </p:txBody>
      </p:sp>
      <p:sp>
        <p:nvSpPr>
          <p:cNvPr id="5" name="Título 1"/>
          <p:cNvSpPr>
            <a:spLocks noGrp="1"/>
          </p:cNvSpPr>
          <p:nvPr>
            <p:ph type="title"/>
          </p:nvPr>
        </p:nvSpPr>
        <p:spPr>
          <a:xfrm>
            <a:off x="1528012" y="161925"/>
            <a:ext cx="9976602" cy="625475"/>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graphicFrame>
        <p:nvGraphicFramePr>
          <p:cNvPr id="2" name="Tabla 1"/>
          <p:cNvGraphicFramePr>
            <a:graphicFrameLocks noGrp="1"/>
          </p:cNvGraphicFramePr>
          <p:nvPr>
            <p:extLst/>
          </p:nvPr>
        </p:nvGraphicFramePr>
        <p:xfrm>
          <a:off x="3026536" y="3090930"/>
          <a:ext cx="7353837" cy="3087811"/>
        </p:xfrm>
        <a:graphic>
          <a:graphicData uri="http://schemas.openxmlformats.org/drawingml/2006/table">
            <a:tbl>
              <a:tblPr firstRow="1" firstCol="1" bandRow="1"/>
              <a:tblGrid>
                <a:gridCol w="7353837"/>
              </a:tblGrid>
              <a:tr h="3087811">
                <a:tc>
                  <a:txBody>
                    <a:bodyPr/>
                    <a:lstStyle/>
                    <a:p>
                      <a:pPr algn="just">
                        <a:lnSpc>
                          <a:spcPct val="115000"/>
                        </a:lnSpc>
                        <a:spcAft>
                          <a:spcPts val="0"/>
                        </a:spcAft>
                      </a:pPr>
                      <a:r>
                        <a:rPr lang="es-ES" sz="2000" dirty="0">
                          <a:effectLst/>
                          <a:highlight>
                            <a:srgbClr val="FFFF00"/>
                          </a:highlight>
                          <a:latin typeface="Comic Sans MS" panose="030F0702030302020204" pitchFamily="66" charset="0"/>
                          <a:ea typeface="Calibri" panose="020F0502020204030204" pitchFamily="34" charset="0"/>
                          <a:cs typeface="BernhardModernStd-Roman"/>
                        </a:rPr>
                        <a:t>CRITERIO                                       SI                  NO</a:t>
                      </a:r>
                      <a:endParaRPr lang="es-ES" sz="2000" dirty="0">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15000"/>
                        </a:lnSpc>
                        <a:spcAft>
                          <a:spcPts val="0"/>
                        </a:spcAft>
                      </a:pPr>
                      <a:endParaRPr lang="es-ES" sz="2000" dirty="0" smtClean="0">
                        <a:effectLst/>
                        <a:latin typeface="Comic Sans MS" panose="030F0702030302020204" pitchFamily="66" charset="0"/>
                        <a:ea typeface="Calibri" panose="020F0502020204030204" pitchFamily="34" charset="0"/>
                        <a:cs typeface="BernhardModernStd-Roman"/>
                      </a:endParaRPr>
                    </a:p>
                    <a:p>
                      <a:pPr algn="just">
                        <a:lnSpc>
                          <a:spcPct val="115000"/>
                        </a:lnSpc>
                        <a:spcAft>
                          <a:spcPts val="0"/>
                        </a:spcAft>
                      </a:pPr>
                      <a:r>
                        <a:rPr lang="es-ES" sz="2000" dirty="0" smtClean="0">
                          <a:effectLst/>
                          <a:latin typeface="Comic Sans MS" panose="030F0702030302020204" pitchFamily="66" charset="0"/>
                          <a:ea typeface="Calibri" panose="020F0502020204030204" pitchFamily="34" charset="0"/>
                          <a:cs typeface="BernhardModernStd-Roman"/>
                        </a:rPr>
                        <a:t>El </a:t>
                      </a:r>
                      <a:r>
                        <a:rPr lang="es-ES" sz="2000" dirty="0">
                          <a:effectLst/>
                          <a:latin typeface="Comic Sans MS" panose="030F0702030302020204" pitchFamily="66" charset="0"/>
                          <a:ea typeface="Calibri" panose="020F0502020204030204" pitchFamily="34" charset="0"/>
                          <a:cs typeface="BernhardModernStd-Roman"/>
                        </a:rPr>
                        <a:t>estudiante tiene claro el propósito del trabajo grupal.</a:t>
                      </a:r>
                      <a:endParaRPr lang="es-ES" sz="2000" dirty="0">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15000"/>
                        </a:lnSpc>
                        <a:spcAft>
                          <a:spcPts val="0"/>
                        </a:spcAft>
                      </a:pPr>
                      <a:endParaRPr lang="es-ES" sz="2000" dirty="0" smtClean="0">
                        <a:effectLst/>
                        <a:latin typeface="Comic Sans MS" panose="030F0702030302020204" pitchFamily="66" charset="0"/>
                        <a:ea typeface="Calibri" panose="020F0502020204030204" pitchFamily="34" charset="0"/>
                        <a:cs typeface="BernhardModernStd-Roman"/>
                      </a:endParaRPr>
                    </a:p>
                    <a:p>
                      <a:pPr algn="just">
                        <a:lnSpc>
                          <a:spcPct val="115000"/>
                        </a:lnSpc>
                        <a:spcAft>
                          <a:spcPts val="0"/>
                        </a:spcAft>
                      </a:pPr>
                      <a:r>
                        <a:rPr lang="es-ES" sz="2000" dirty="0" smtClean="0">
                          <a:effectLst/>
                          <a:latin typeface="Comic Sans MS" panose="030F0702030302020204" pitchFamily="66" charset="0"/>
                          <a:ea typeface="Calibri" panose="020F0502020204030204" pitchFamily="34" charset="0"/>
                          <a:cs typeface="BernhardModernStd-Roman"/>
                        </a:rPr>
                        <a:t>Cada </a:t>
                      </a:r>
                      <a:r>
                        <a:rPr lang="es-ES" sz="2000" dirty="0">
                          <a:effectLst/>
                          <a:latin typeface="Comic Sans MS" panose="030F0702030302020204" pitchFamily="66" charset="0"/>
                          <a:ea typeface="Calibri" panose="020F0502020204030204" pitchFamily="34" charset="0"/>
                          <a:cs typeface="BernhardModernStd-Roman"/>
                        </a:rPr>
                        <a:t>estudiante está participando activamente en el trabajo.</a:t>
                      </a:r>
                      <a:endParaRPr lang="es-ES" sz="2000" dirty="0">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15000"/>
                        </a:lnSpc>
                        <a:spcAft>
                          <a:spcPts val="0"/>
                        </a:spcAft>
                      </a:pPr>
                      <a:endParaRPr lang="es-ES" sz="2000" dirty="0" smtClean="0">
                        <a:effectLst/>
                        <a:latin typeface="Comic Sans MS" panose="030F0702030302020204" pitchFamily="66" charset="0"/>
                        <a:ea typeface="Calibri" panose="020F0502020204030204" pitchFamily="34" charset="0"/>
                        <a:cs typeface="BernhardModernStd-Roman"/>
                      </a:endParaRPr>
                    </a:p>
                    <a:p>
                      <a:pPr algn="just">
                        <a:lnSpc>
                          <a:spcPct val="115000"/>
                        </a:lnSpc>
                        <a:spcAft>
                          <a:spcPts val="0"/>
                        </a:spcAft>
                      </a:pPr>
                      <a:r>
                        <a:rPr lang="es-ES" sz="2000" dirty="0" smtClean="0">
                          <a:effectLst/>
                          <a:latin typeface="Comic Sans MS" panose="030F0702030302020204" pitchFamily="66" charset="0"/>
                          <a:ea typeface="Calibri" panose="020F0502020204030204" pitchFamily="34" charset="0"/>
                          <a:cs typeface="BernhardModernStd-Roman"/>
                        </a:rPr>
                        <a:t>El </a:t>
                      </a:r>
                      <a:r>
                        <a:rPr lang="es-ES" sz="2000" dirty="0">
                          <a:effectLst/>
                          <a:latin typeface="Comic Sans MS" panose="030F0702030302020204" pitchFamily="66" charset="0"/>
                          <a:ea typeface="Calibri" panose="020F0502020204030204" pitchFamily="34" charset="0"/>
                          <a:cs typeface="BernhardModernStd-Roman"/>
                        </a:rPr>
                        <a:t>grupo cuenta con los recursos necesarios que fueron indicados para la realización del trabajo.</a:t>
                      </a:r>
                      <a:endParaRPr lang="es-ES" sz="20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0"/>
                        </a:spcAft>
                      </a:pPr>
                      <a:r>
                        <a:rPr lang="es-ES" sz="1200" dirty="0">
                          <a:effectLst/>
                          <a:latin typeface="BernhardModernStd-Roman"/>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309923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19707" y="522444"/>
            <a:ext cx="9164335" cy="6335556"/>
          </a:xfrm>
        </p:spPr>
        <p:txBody>
          <a:bodyPr/>
          <a:lstStyle/>
          <a:p>
            <a:pPr marL="0" indent="0" algn="ctr">
              <a:lnSpc>
                <a:spcPct val="115000"/>
              </a:lnSpc>
              <a:spcAft>
                <a:spcPts val="0"/>
              </a:spcAft>
              <a:buNone/>
            </a:pPr>
            <a:r>
              <a:rPr lang="es-ES" b="1" dirty="0">
                <a:latin typeface="Comic Sans MS" panose="030F0702030302020204" pitchFamily="66" charset="0"/>
                <a:ea typeface="Calibri" panose="020F0502020204030204" pitchFamily="34" charset="0"/>
                <a:cs typeface="Futura-Bold"/>
              </a:rPr>
              <a:t>Las Listas de Cotejo</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0"/>
              </a:spcAft>
              <a:buNone/>
            </a:pPr>
            <a:r>
              <a:rPr lang="es-ES" sz="2000" dirty="0" smtClean="0">
                <a:latin typeface="Comic Sans MS" pitchFamily="66" charset="0"/>
              </a:rPr>
              <a:t>La lista de cotejo se usa para: </a:t>
            </a:r>
          </a:p>
          <a:p>
            <a:pPr marL="0" indent="0" algn="just">
              <a:lnSpc>
                <a:spcPct val="115000"/>
              </a:lnSpc>
              <a:spcAft>
                <a:spcPts val="0"/>
              </a:spcAft>
              <a:buFont typeface="Wingdings" pitchFamily="2" charset="2"/>
              <a:buChar char="ü"/>
            </a:pPr>
            <a:r>
              <a:rPr lang="es-ES" sz="2000" dirty="0" smtClean="0">
                <a:latin typeface="Comic Sans MS" pitchFamily="66" charset="0"/>
              </a:rPr>
              <a:t>Anotar el producto de observaciones en el aula de distinto tipo: productos de los alumnos, actitudes, trabajo en equipo, entre otros. </a:t>
            </a:r>
          </a:p>
          <a:p>
            <a:pPr marL="0" indent="0" algn="just">
              <a:lnSpc>
                <a:spcPct val="115000"/>
              </a:lnSpc>
              <a:spcAft>
                <a:spcPts val="0"/>
              </a:spcAft>
              <a:buFont typeface="Wingdings" pitchFamily="2" charset="2"/>
              <a:buChar char="ü"/>
            </a:pPr>
            <a:r>
              <a:rPr lang="es-ES" sz="2000" dirty="0" smtClean="0">
                <a:latin typeface="Comic Sans MS" pitchFamily="66" charset="0"/>
              </a:rPr>
              <a:t>Verificar  la presencia o ausencia de una serie de características o atributos.</a:t>
            </a:r>
          </a:p>
          <a:p>
            <a:pPr marL="0" indent="0" algn="just">
              <a:lnSpc>
                <a:spcPct val="115000"/>
              </a:lnSpc>
              <a:spcAft>
                <a:spcPts val="0"/>
              </a:spcAft>
              <a:buNone/>
            </a:pPr>
            <a:r>
              <a:rPr lang="es-ES" dirty="0" smtClean="0">
                <a:latin typeface="Comic Sans MS" panose="030F0702030302020204" pitchFamily="66" charset="0"/>
                <a:ea typeface="Calibri" panose="020F0502020204030204" pitchFamily="34" charset="0"/>
                <a:cs typeface="BernhardModernStd-Roman"/>
              </a:rPr>
              <a:t>Existen </a:t>
            </a:r>
            <a:r>
              <a:rPr lang="es-ES" dirty="0">
                <a:latin typeface="Comic Sans MS" panose="030F0702030302020204" pitchFamily="66" charset="0"/>
                <a:ea typeface="Calibri" panose="020F0502020204030204" pitchFamily="34" charset="0"/>
                <a:cs typeface="BernhardModernStd-Roman"/>
              </a:rPr>
              <a:t>varias maneras de estructurar listas de cotejo, a continuación se presenta una de ellas: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En </a:t>
            </a:r>
            <a:r>
              <a:rPr lang="es-ES" dirty="0">
                <a:latin typeface="Comic Sans MS" panose="030F0702030302020204" pitchFamily="66" charset="0"/>
                <a:ea typeface="Calibri" panose="020F0502020204030204" pitchFamily="34" charset="0"/>
                <a:cs typeface="BernhardModernStd-Roman"/>
              </a:rPr>
              <a:t>la parte superior se coloca el título de la actividad que se evaluará.</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En </a:t>
            </a:r>
            <a:r>
              <a:rPr lang="es-ES" dirty="0">
                <a:latin typeface="Comic Sans MS" panose="030F0702030302020204" pitchFamily="66" charset="0"/>
                <a:ea typeface="Calibri" panose="020F0502020204030204" pitchFamily="34" charset="0"/>
                <a:cs typeface="BernhardModernStd-Roman"/>
              </a:rPr>
              <a:t>forma de columna, se ponen los indicadores o aspectos que serán considerados en la evaluación.</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En </a:t>
            </a:r>
            <a:r>
              <a:rPr lang="es-ES" dirty="0">
                <a:latin typeface="Comic Sans MS" panose="030F0702030302020204" pitchFamily="66" charset="0"/>
                <a:ea typeface="Calibri" panose="020F0502020204030204" pitchFamily="34" charset="0"/>
                <a:cs typeface="BernhardModernStd-Roman"/>
              </a:rPr>
              <a:t>una segunda columna, se establecen los criterios de evaluación tales como: logrado, logrado con dificultad, no logrado, puntajes, notas o conceptos.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marL="0" indent="0" eaLnBrk="1" hangingPunct="1">
              <a:buNone/>
            </a:pPr>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49</a:t>
            </a:fld>
            <a:endParaRPr lang="en-US" smtClean="0">
              <a:solidFill>
                <a:srgbClr val="FEFFFF"/>
              </a:solidFill>
            </a:endParaRPr>
          </a:p>
        </p:txBody>
      </p:sp>
      <p:sp>
        <p:nvSpPr>
          <p:cNvPr id="5" name="Título 1"/>
          <p:cNvSpPr>
            <a:spLocks noGrp="1"/>
          </p:cNvSpPr>
          <p:nvPr>
            <p:ph type="title"/>
          </p:nvPr>
        </p:nvSpPr>
        <p:spPr>
          <a:xfrm>
            <a:off x="1443789" y="0"/>
            <a:ext cx="10022187" cy="507776"/>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3630914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479" y="73391"/>
            <a:ext cx="8911687" cy="549197"/>
          </a:xfrm>
        </p:spPr>
        <p:txBody>
          <a:bodyPr/>
          <a:lstStyle/>
          <a:p>
            <a:pPr algn="ctr"/>
            <a:r>
              <a:rPr lang="en-US" dirty="0" smtClean="0">
                <a:latin typeface="Verdana" panose="020B0604030504040204" pitchFamily="34" charset="0"/>
                <a:ea typeface="Verdana" panose="020B0604030504040204" pitchFamily="34" charset="0"/>
                <a:cs typeface="Verdana" panose="020B0604030504040204" pitchFamily="34" charset="0"/>
              </a:rPr>
              <a:t>INSTRUMENTOS DE EVALUACIÓN</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1730479" y="787399"/>
            <a:ext cx="9959294" cy="5966691"/>
          </a:xfrm>
        </p:spPr>
        <p:txBody>
          <a:bodyPr/>
          <a:lstStyle/>
          <a:p>
            <a:r>
              <a:rPr lang="es-ES" b="1" dirty="0">
                <a:latin typeface="Comic Sans MS" panose="030F0702030302020204" pitchFamily="66" charset="0"/>
                <a:ea typeface="Calibri" panose="020F0502020204030204" pitchFamily="34" charset="0"/>
                <a:cs typeface="Futura-Bold"/>
              </a:rPr>
              <a:t>La </a:t>
            </a:r>
            <a:r>
              <a:rPr lang="es-ES" b="1" dirty="0" smtClean="0">
                <a:latin typeface="Comic Sans MS" panose="030F0702030302020204" pitchFamily="66" charset="0"/>
                <a:ea typeface="Calibri" panose="020F0502020204030204" pitchFamily="34" charset="0"/>
                <a:cs typeface="Futura-Bold"/>
              </a:rPr>
              <a:t>observación …………………………………………………………………………………………..VF#5</a:t>
            </a:r>
            <a:endParaRPr lang="es-ES" b="1" dirty="0" smtClean="0">
              <a:latin typeface="Comic Sans MS" pitchFamily="66" charset="0"/>
            </a:endParaRPr>
          </a:p>
          <a:p>
            <a:r>
              <a:rPr lang="es-ES" b="1" dirty="0">
                <a:latin typeface="Comic Sans MS" panose="030F0702030302020204" pitchFamily="66" charset="0"/>
                <a:ea typeface="Calibri" panose="020F0502020204030204" pitchFamily="34" charset="0"/>
                <a:cs typeface="Futura-Bold"/>
              </a:rPr>
              <a:t>La Entrevista </a:t>
            </a:r>
            <a:r>
              <a:rPr lang="es-ES" b="1" dirty="0" smtClean="0">
                <a:latin typeface="Comic Sans MS" panose="030F0702030302020204" pitchFamily="66" charset="0"/>
                <a:ea typeface="Calibri" panose="020F0502020204030204" pitchFamily="34" charset="0"/>
                <a:cs typeface="Futura-Bold"/>
              </a:rPr>
              <a:t>Focalizada …………………………………………………………………………VF#8</a:t>
            </a:r>
          </a:p>
          <a:p>
            <a:r>
              <a:rPr lang="es-ES" b="1" dirty="0">
                <a:latin typeface="Comic Sans MS" panose="030F0702030302020204" pitchFamily="66" charset="0"/>
                <a:ea typeface="Calibri" panose="020F0502020204030204" pitchFamily="34" charset="0"/>
                <a:cs typeface="Futura-Bold"/>
              </a:rPr>
              <a:t>El Diario de </a:t>
            </a:r>
            <a:r>
              <a:rPr lang="es-ES" b="1" dirty="0" smtClean="0">
                <a:latin typeface="Comic Sans MS" panose="030F0702030302020204" pitchFamily="66" charset="0"/>
                <a:ea typeface="Calibri" panose="020F0502020204030204" pitchFamily="34" charset="0"/>
                <a:cs typeface="Futura-Bold"/>
              </a:rPr>
              <a:t>Campo …………………………………………………………………………………..VF#11</a:t>
            </a:r>
          </a:p>
          <a:p>
            <a:r>
              <a:rPr lang="es-ES" b="1" dirty="0">
                <a:latin typeface="Comic Sans MS" panose="030F0702030302020204" pitchFamily="66" charset="0"/>
                <a:ea typeface="Calibri" panose="020F0502020204030204" pitchFamily="34" charset="0"/>
                <a:cs typeface="Futura-Bold"/>
              </a:rPr>
              <a:t>Las Realizaciones y </a:t>
            </a:r>
            <a:r>
              <a:rPr lang="es-ES" b="1" dirty="0" smtClean="0">
                <a:latin typeface="Comic Sans MS" panose="030F0702030302020204" pitchFamily="66" charset="0"/>
                <a:ea typeface="Calibri" panose="020F0502020204030204" pitchFamily="34" charset="0"/>
                <a:cs typeface="Futura-Bold"/>
              </a:rPr>
              <a:t>Exhibiciones </a:t>
            </a:r>
            <a:r>
              <a:rPr lang="es-ES" dirty="0">
                <a:latin typeface="Berlin Sans FB Demi" pitchFamily="34" charset="0"/>
              </a:rPr>
              <a:t> </a:t>
            </a:r>
            <a:r>
              <a:rPr lang="es-ES" dirty="0" smtClean="0">
                <a:latin typeface="Berlin Sans FB Demi" pitchFamily="34" charset="0"/>
              </a:rPr>
              <a:t>                   </a:t>
            </a:r>
            <a:r>
              <a:rPr lang="es-ES" b="1" dirty="0" smtClean="0">
                <a:latin typeface="Comic Sans MS" panose="030F0702030302020204" pitchFamily="66" charset="0"/>
                <a:ea typeface="Calibri" panose="020F0502020204030204" pitchFamily="34" charset="0"/>
                <a:cs typeface="Futura-Bold"/>
              </a:rPr>
              <a:t>…………………….……………….VF#16</a:t>
            </a:r>
          </a:p>
          <a:p>
            <a:r>
              <a:rPr lang="es-ES" b="1" dirty="0">
                <a:latin typeface="Comic Sans MS" panose="030F0702030302020204" pitchFamily="66" charset="0"/>
                <a:ea typeface="Calibri" panose="020F0502020204030204" pitchFamily="34" charset="0"/>
                <a:cs typeface="Futura-Bold"/>
              </a:rPr>
              <a:t>Los Mapas Mentales: Redes Semánticas y Mapas </a:t>
            </a:r>
            <a:r>
              <a:rPr lang="es-ES" b="1" dirty="0" smtClean="0">
                <a:latin typeface="Comic Sans MS" panose="030F0702030302020204" pitchFamily="66" charset="0"/>
                <a:ea typeface="Calibri" panose="020F0502020204030204" pitchFamily="34" charset="0"/>
                <a:cs typeface="Futura-Bold"/>
              </a:rPr>
              <a:t>Conceptuales .VF#19</a:t>
            </a:r>
          </a:p>
          <a:p>
            <a:r>
              <a:rPr lang="es-ES" b="1" dirty="0">
                <a:latin typeface="Comic Sans MS" panose="030F0702030302020204" pitchFamily="66" charset="0"/>
                <a:ea typeface="Calibri" panose="020F0502020204030204" pitchFamily="34" charset="0"/>
                <a:cs typeface="Futura-Bold"/>
              </a:rPr>
              <a:t>Cuestionarios de Preguntas </a:t>
            </a:r>
            <a:r>
              <a:rPr lang="es-ES" b="1" dirty="0" smtClean="0">
                <a:latin typeface="Comic Sans MS" panose="030F0702030302020204" pitchFamily="66" charset="0"/>
                <a:ea typeface="Calibri" panose="020F0502020204030204" pitchFamily="34" charset="0"/>
                <a:cs typeface="Futura-Bold"/>
              </a:rPr>
              <a:t>Abiertas </a:t>
            </a:r>
            <a:r>
              <a:rPr lang="es-ES" b="1" dirty="0">
                <a:latin typeface="Comic Sans MS" panose="030F0702030302020204" pitchFamily="66" charset="0"/>
                <a:ea typeface="Calibri" panose="020F0502020204030204" pitchFamily="34" charset="0"/>
                <a:cs typeface="Futura-Bold"/>
              </a:rPr>
              <a:t>y</a:t>
            </a:r>
            <a:r>
              <a:rPr lang="es-ES" b="1" dirty="0" smtClean="0">
                <a:latin typeface="Comic Sans MS" panose="030F0702030302020204" pitchFamily="66" charset="0"/>
                <a:ea typeface="Calibri" panose="020F0502020204030204" pitchFamily="34" charset="0"/>
                <a:cs typeface="Futura-Bold"/>
              </a:rPr>
              <a:t> Cerradas ……………………………VF#31</a:t>
            </a:r>
          </a:p>
          <a:p>
            <a:r>
              <a:rPr lang="es-ES" b="1" dirty="0">
                <a:latin typeface="Comic Sans MS" panose="030F0702030302020204" pitchFamily="66" charset="0"/>
                <a:ea typeface="Calibri" panose="020F0502020204030204" pitchFamily="34" charset="0"/>
                <a:cs typeface="Futura-Bold"/>
              </a:rPr>
              <a:t>Los Test o Pruebas </a:t>
            </a:r>
            <a:r>
              <a:rPr lang="es-ES" b="1" dirty="0" smtClean="0">
                <a:latin typeface="Comic Sans MS" panose="030F0702030302020204" pitchFamily="66" charset="0"/>
                <a:ea typeface="Calibri" panose="020F0502020204030204" pitchFamily="34" charset="0"/>
                <a:cs typeface="Futura-Bold"/>
              </a:rPr>
              <a:t>Objetivas ………………………………………………………</a:t>
            </a:r>
          </a:p>
          <a:p>
            <a:pPr marL="0" indent="0">
              <a:buNone/>
            </a:pPr>
            <a:r>
              <a:rPr lang="es-ES" b="1" dirty="0">
                <a:latin typeface="Comic Sans MS" panose="030F0702030302020204" pitchFamily="66" charset="0"/>
                <a:ea typeface="Calibri" panose="020F0502020204030204" pitchFamily="34" charset="0"/>
                <a:cs typeface="Futura-Bold"/>
              </a:rPr>
              <a:t> </a:t>
            </a:r>
            <a:r>
              <a:rPr lang="es-ES" b="1" dirty="0" smtClean="0">
                <a:latin typeface="Comic Sans MS" panose="030F0702030302020204" pitchFamily="66" charset="0"/>
                <a:ea typeface="Calibri" panose="020F0502020204030204" pitchFamily="34" charset="0"/>
                <a:cs typeface="Futura-Bold"/>
              </a:rPr>
              <a:t>               (</a:t>
            </a:r>
            <a:r>
              <a:rPr lang="es-ES" dirty="0" smtClean="0">
                <a:latin typeface="Berlin Sans FB Demi" pitchFamily="34" charset="0"/>
              </a:rPr>
              <a:t>Pruebas </a:t>
            </a:r>
            <a:r>
              <a:rPr lang="es-ES" dirty="0">
                <a:latin typeface="Berlin Sans FB Demi" pitchFamily="34" charset="0"/>
              </a:rPr>
              <a:t>escritas, alternativas, relación, </a:t>
            </a:r>
            <a:r>
              <a:rPr lang="es-ES" dirty="0" smtClean="0">
                <a:latin typeface="Berlin Sans FB Demi" pitchFamily="34" charset="0"/>
              </a:rPr>
              <a:t>otras) </a:t>
            </a:r>
            <a:r>
              <a:rPr lang="es-ES" b="1" dirty="0" smtClean="0">
                <a:latin typeface="Comic Sans MS" panose="030F0702030302020204" pitchFamily="66" charset="0"/>
              </a:rPr>
              <a:t>………….</a:t>
            </a:r>
            <a:r>
              <a:rPr lang="es-ES" b="1" dirty="0" smtClean="0">
                <a:latin typeface="Comic Sans MS" panose="030F0702030302020204" pitchFamily="66" charset="0"/>
                <a:ea typeface="Calibri" panose="020F0502020204030204" pitchFamily="34" charset="0"/>
                <a:cs typeface="Futura-Bold"/>
              </a:rPr>
              <a:t>…..</a:t>
            </a:r>
            <a:r>
              <a:rPr lang="es-ES" b="1" dirty="0">
                <a:latin typeface="Comic Sans MS" panose="030F0702030302020204" pitchFamily="66" charset="0"/>
                <a:ea typeface="Calibri" panose="020F0502020204030204" pitchFamily="34" charset="0"/>
                <a:cs typeface="Futura-Bold"/>
              </a:rPr>
              <a:t>VF#36</a:t>
            </a:r>
            <a:endParaRPr lang="es-ES" b="1" dirty="0" smtClean="0">
              <a:latin typeface="Comic Sans MS" panose="030F0702030302020204" pitchFamily="66" charset="0"/>
              <a:ea typeface="Calibri" panose="020F0502020204030204" pitchFamily="34" charset="0"/>
              <a:cs typeface="Futura-Bold"/>
            </a:endParaRPr>
          </a:p>
          <a:p>
            <a:r>
              <a:rPr lang="es-ES" b="1" dirty="0">
                <a:latin typeface="Comic Sans MS" pitchFamily="66" charset="0"/>
              </a:rPr>
              <a:t>Lista de </a:t>
            </a:r>
            <a:r>
              <a:rPr lang="es-ES" b="1" dirty="0" smtClean="0">
                <a:latin typeface="Comic Sans MS" pitchFamily="66" charset="0"/>
              </a:rPr>
              <a:t>cotejo ………………………………………………………………………………………….VF#47</a:t>
            </a:r>
            <a:endParaRPr lang="es-ES" b="1" dirty="0" smtClean="0">
              <a:latin typeface="Comic Sans MS" panose="030F0702030302020204" pitchFamily="66" charset="0"/>
              <a:ea typeface="Calibri" panose="020F0502020204030204" pitchFamily="34" charset="0"/>
              <a:cs typeface="Futura-Bold"/>
            </a:endParaRPr>
          </a:p>
          <a:p>
            <a:r>
              <a:rPr lang="es-ES" b="1" dirty="0">
                <a:latin typeface="Comic Sans MS" panose="030F0702030302020204" pitchFamily="66" charset="0"/>
                <a:ea typeface="Calibri" panose="020F0502020204030204" pitchFamily="34" charset="0"/>
                <a:cs typeface="Futura-Bold"/>
              </a:rPr>
              <a:t>La </a:t>
            </a:r>
            <a:r>
              <a:rPr lang="es-ES" b="1" dirty="0" smtClean="0">
                <a:latin typeface="Comic Sans MS" panose="030F0702030302020204" pitchFamily="66" charset="0"/>
                <a:ea typeface="Calibri" panose="020F0502020204030204" pitchFamily="34" charset="0"/>
                <a:cs typeface="Futura-Bold"/>
              </a:rPr>
              <a:t>Rúbrica …………………………………………………………………………………………………….VF#54</a:t>
            </a:r>
          </a:p>
          <a:p>
            <a:r>
              <a:rPr lang="es-ES" b="1" dirty="0">
                <a:latin typeface="Comic Sans MS" panose="030F0702030302020204" pitchFamily="66" charset="0"/>
                <a:ea typeface="Calibri" panose="020F0502020204030204" pitchFamily="34" charset="0"/>
                <a:cs typeface="BernhardModernStd-Roman"/>
              </a:rPr>
              <a:t>El </a:t>
            </a:r>
            <a:r>
              <a:rPr lang="es-ES" b="1" dirty="0" smtClean="0">
                <a:latin typeface="Comic Sans MS" panose="030F0702030302020204" pitchFamily="66" charset="0"/>
                <a:ea typeface="Calibri" panose="020F0502020204030204" pitchFamily="34" charset="0"/>
                <a:cs typeface="BernhardModernStd-Roman"/>
              </a:rPr>
              <a:t>Debate ……………………………………………………………………………………………......VF#71</a:t>
            </a:r>
          </a:p>
          <a:p>
            <a:r>
              <a:rPr lang="es-ES" sz="1200" b="1" dirty="0">
                <a:latin typeface="Comic Sans MS" pitchFamily="66" charset="0"/>
              </a:rPr>
              <a:t>PLANILLA SEGUIMIENTO </a:t>
            </a:r>
            <a:r>
              <a:rPr lang="es-ES" sz="1200" b="1" dirty="0">
                <a:solidFill>
                  <a:srgbClr val="FF0000"/>
                </a:solidFill>
                <a:latin typeface="Comic Sans MS" pitchFamily="66" charset="0"/>
              </a:rPr>
              <a:t>CUALITATIVO</a:t>
            </a:r>
            <a:r>
              <a:rPr lang="es-ES" sz="1200" b="1" dirty="0">
                <a:latin typeface="Comic Sans MS" pitchFamily="66" charset="0"/>
              </a:rPr>
              <a:t> DE </a:t>
            </a:r>
            <a:r>
              <a:rPr lang="es-ES" sz="1200" b="1" u="sng" dirty="0">
                <a:latin typeface="Comic Sans MS" pitchFamily="66" charset="0"/>
              </a:rPr>
              <a:t>COMPETENCIAS </a:t>
            </a:r>
            <a:r>
              <a:rPr lang="es-ES" sz="1200" b="1" u="sng" dirty="0" smtClean="0">
                <a:latin typeface="Comic Sans MS" pitchFamily="66" charset="0"/>
              </a:rPr>
              <a:t>LABORALES ………………………………..VF#76</a:t>
            </a:r>
          </a:p>
          <a:p>
            <a:r>
              <a:rPr lang="es-ES" sz="1200" b="1" dirty="0">
                <a:latin typeface="Comic Sans MS" pitchFamily="66" charset="0"/>
              </a:rPr>
              <a:t>PLANILLA SEGUIMIENTO </a:t>
            </a:r>
            <a:r>
              <a:rPr lang="es-ES" sz="1200" b="1" dirty="0">
                <a:solidFill>
                  <a:srgbClr val="FF0000"/>
                </a:solidFill>
                <a:latin typeface="Comic Sans MS" pitchFamily="66" charset="0"/>
              </a:rPr>
              <a:t>CUALITATIVO</a:t>
            </a:r>
            <a:r>
              <a:rPr lang="es-ES" sz="1200" b="1" dirty="0">
                <a:latin typeface="Comic Sans MS" pitchFamily="66" charset="0"/>
              </a:rPr>
              <a:t> DE </a:t>
            </a:r>
            <a:r>
              <a:rPr lang="es-ES" sz="1200" b="1" u="sng" dirty="0">
                <a:latin typeface="Comic Sans MS" pitchFamily="66" charset="0"/>
              </a:rPr>
              <a:t>ACTIVIDADES DE </a:t>
            </a:r>
            <a:r>
              <a:rPr lang="es-ES" sz="1200" b="1" u="sng" dirty="0" smtClean="0">
                <a:latin typeface="Comic Sans MS" pitchFamily="66" charset="0"/>
              </a:rPr>
              <a:t>PROYECTOS……………………………….VF#78</a:t>
            </a:r>
          </a:p>
          <a:p>
            <a:r>
              <a:rPr lang="es-ES" sz="1200" b="1" dirty="0">
                <a:latin typeface="Comic Sans MS" pitchFamily="66" charset="0"/>
              </a:rPr>
              <a:t>PLANILLA SEGUIMIENTO </a:t>
            </a:r>
            <a:r>
              <a:rPr lang="es-ES" sz="1200" b="1" dirty="0">
                <a:solidFill>
                  <a:srgbClr val="FF0000"/>
                </a:solidFill>
                <a:latin typeface="Comic Sans MS" pitchFamily="66" charset="0"/>
              </a:rPr>
              <a:t>CUANTITATIVO</a:t>
            </a:r>
            <a:r>
              <a:rPr lang="es-ES" sz="1200" b="1" dirty="0">
                <a:latin typeface="Comic Sans MS" pitchFamily="66" charset="0"/>
              </a:rPr>
              <a:t> DE </a:t>
            </a:r>
            <a:r>
              <a:rPr lang="es-ES" sz="1200" b="1" u="sng" dirty="0">
                <a:latin typeface="Comic Sans MS" pitchFamily="66" charset="0"/>
              </a:rPr>
              <a:t>ACTIVIDADES DE </a:t>
            </a:r>
            <a:r>
              <a:rPr lang="es-ES" sz="1200" b="1" u="sng" dirty="0" smtClean="0">
                <a:latin typeface="Comic Sans MS" pitchFamily="66" charset="0"/>
              </a:rPr>
              <a:t>PROYECTOS…………………..….VF#82</a:t>
            </a:r>
          </a:p>
          <a:p>
            <a:r>
              <a:rPr lang="es-ES" sz="1200" b="1" u="sng" dirty="0" err="1" smtClean="0">
                <a:latin typeface="Comic Sans MS" pitchFamily="66" charset="0"/>
                <a:ea typeface="Calibri" panose="020F0502020204030204" pitchFamily="34" charset="0"/>
                <a:cs typeface="Futura-Bold"/>
              </a:rPr>
              <a:t>Evaluacion</a:t>
            </a:r>
            <a:r>
              <a:rPr lang="es-ES" sz="1200" b="1" u="sng" dirty="0" smtClean="0">
                <a:latin typeface="Comic Sans MS" pitchFamily="66" charset="0"/>
                <a:ea typeface="Calibri" panose="020F0502020204030204" pitchFamily="34" charset="0"/>
                <a:cs typeface="Futura-Bold"/>
              </a:rPr>
              <a:t> de una Exposición ORAL………………………………………………………………………………………………………………...VF#84-85</a:t>
            </a:r>
            <a:endParaRPr lang="es-ES" sz="1200" b="1" dirty="0" smtClean="0">
              <a:latin typeface="Comic Sans MS" panose="030F0702030302020204" pitchFamily="66" charset="0"/>
              <a:ea typeface="Calibri" panose="020F0502020204030204" pitchFamily="34" charset="0"/>
              <a:cs typeface="Futura-Bold"/>
            </a:endParaRPr>
          </a:p>
          <a:p>
            <a:endParaRPr lang="en-US" dirty="0"/>
          </a:p>
        </p:txBody>
      </p:sp>
      <p:sp>
        <p:nvSpPr>
          <p:cNvPr id="4" name="Slide Number Placeholder 3"/>
          <p:cNvSpPr>
            <a:spLocks noGrp="1"/>
          </p:cNvSpPr>
          <p:nvPr>
            <p:ph type="sldNum" sz="quarter" idx="12"/>
          </p:nvPr>
        </p:nvSpPr>
        <p:spPr/>
        <p:txBody>
          <a:bodyPr/>
          <a:lstStyle/>
          <a:p>
            <a:pPr>
              <a:defRPr/>
            </a:pPr>
            <a:fld id="{64A1E4E4-55D5-41C8-8E08-695A7FBF2486}" type="slidenum">
              <a:rPr lang="en-US" smtClean="0"/>
              <a:pPr>
                <a:defRPr/>
              </a:pPr>
              <a:t>5</a:t>
            </a:fld>
            <a:endParaRPr lang="en-US"/>
          </a:p>
        </p:txBody>
      </p:sp>
    </p:spTree>
    <p:extLst>
      <p:ext uri="{BB962C8B-B14F-4D97-AF65-F5344CB8AC3E}">
        <p14:creationId xmlns:p14="http://schemas.microsoft.com/office/powerpoint/2010/main" val="42005691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652283280"/>
              </p:ext>
            </p:extLst>
          </p:nvPr>
        </p:nvGraphicFramePr>
        <p:xfrm>
          <a:off x="1896974" y="1732677"/>
          <a:ext cx="9697791" cy="4302252"/>
        </p:xfrm>
        <a:graphic>
          <a:graphicData uri="http://schemas.openxmlformats.org/drawingml/2006/table">
            <a:tbl>
              <a:tblPr firstRow="1" bandRow="1">
                <a:tableStyleId>{8A107856-5554-42FB-B03E-39F5DBC370BA}</a:tableStyleId>
              </a:tblPr>
              <a:tblGrid>
                <a:gridCol w="3799267"/>
                <a:gridCol w="1622738"/>
                <a:gridCol w="1442434"/>
                <a:gridCol w="1314242"/>
                <a:gridCol w="1519110"/>
              </a:tblGrid>
              <a:tr h="210312">
                <a:tc gridSpan="5">
                  <a:txBody>
                    <a:bodyPr/>
                    <a:lstStyle/>
                    <a:p>
                      <a:pPr algn="just">
                        <a:lnSpc>
                          <a:spcPct val="115000"/>
                        </a:lnSpc>
                        <a:spcAft>
                          <a:spcPts val="0"/>
                        </a:spcAft>
                      </a:pPr>
                      <a:r>
                        <a:rPr lang="es-ES" sz="1400" dirty="0" smtClean="0">
                          <a:effectLst/>
                          <a:latin typeface="Comic Sans MS" panose="030F0702030302020204" pitchFamily="66" charset="0"/>
                          <a:ea typeface="Calibri" panose="020F0502020204030204" pitchFamily="34" charset="0"/>
                          <a:cs typeface="BernhardModernStd-Roman"/>
                        </a:rPr>
                        <a:t>Nombre del estudiante:</a:t>
                      </a:r>
                      <a:endParaRPr lang="es-ES" sz="1400" dirty="0" smtClean="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dirty="0"/>
                    </a:p>
                  </a:txBody>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tr>
              <a:tr h="210312">
                <a:tc>
                  <a:txBody>
                    <a:bodyPr/>
                    <a:lstStyle/>
                    <a:p>
                      <a:pPr algn="just">
                        <a:lnSpc>
                          <a:spcPct val="115000"/>
                        </a:lnSpc>
                        <a:spcAft>
                          <a:spcPts val="0"/>
                        </a:spcAft>
                      </a:pPr>
                      <a:r>
                        <a:rPr lang="es-ES" sz="1400" b="1" dirty="0">
                          <a:effectLst/>
                          <a:latin typeface="Comic Sans MS" panose="030F0702030302020204" pitchFamily="66" charset="0"/>
                          <a:ea typeface="Calibri" panose="020F0502020204030204" pitchFamily="34" charset="0"/>
                          <a:cs typeface="BernhardModernStd-Roman"/>
                        </a:rPr>
                        <a:t>INDICADORES</a:t>
                      </a:r>
                      <a:endParaRPr lang="es-ES" sz="1400" b="1" dirty="0">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15000"/>
                        </a:lnSpc>
                        <a:spcAft>
                          <a:spcPts val="0"/>
                        </a:spcAft>
                      </a:pPr>
                      <a:r>
                        <a:rPr lang="es-ES" sz="1400" b="1" dirty="0">
                          <a:effectLst/>
                          <a:latin typeface="Comic Sans MS" panose="030F0702030302020204" pitchFamily="66" charset="0"/>
                          <a:ea typeface="Calibri" panose="020F0502020204030204" pitchFamily="34" charset="0"/>
                          <a:cs typeface="BernhardModernStd-Roman"/>
                        </a:rPr>
                        <a:t> </a:t>
                      </a:r>
                      <a:endParaRPr lang="es-ES" sz="14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400" b="1" dirty="0" smtClean="0">
                          <a:effectLst/>
                          <a:latin typeface="Comic Sans MS" panose="030F0702030302020204" pitchFamily="66" charset="0"/>
                          <a:ea typeface="Calibri" panose="020F0502020204030204" pitchFamily="34" charset="0"/>
                          <a:cs typeface="BernhardModernStd-Roman"/>
                        </a:rPr>
                        <a:t>DEBE MEJORARSE</a:t>
                      </a:r>
                      <a:endParaRPr lang="es-ES" sz="14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400" b="1" dirty="0" smtClean="0">
                          <a:effectLst/>
                          <a:latin typeface="Comic Sans MS" panose="030F0702030302020204" pitchFamily="66" charset="0"/>
                          <a:ea typeface="Calibri" panose="020F0502020204030204" pitchFamily="34" charset="0"/>
                          <a:cs typeface="BernhardModernStd-Roman"/>
                        </a:rPr>
                        <a:t>ACEPTABLE</a:t>
                      </a:r>
                      <a:endParaRPr lang="es-ES" sz="1400" b="1" dirty="0">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15000"/>
                        </a:lnSpc>
                        <a:spcAft>
                          <a:spcPts val="0"/>
                        </a:spcAft>
                      </a:pPr>
                      <a:r>
                        <a:rPr lang="es-ES" sz="1400" b="1" dirty="0">
                          <a:effectLst/>
                          <a:latin typeface="Comic Sans MS" panose="030F0702030302020204" pitchFamily="66" charset="0"/>
                          <a:ea typeface="Calibri" panose="020F0502020204030204" pitchFamily="34" charset="0"/>
                          <a:cs typeface="BernhardModernStd-Roman"/>
                        </a:rPr>
                        <a:t> </a:t>
                      </a:r>
                      <a:endParaRPr lang="es-ES" sz="14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400" b="1" dirty="0">
                          <a:effectLst/>
                          <a:latin typeface="Comic Sans MS" panose="030F0702030302020204" pitchFamily="66" charset="0"/>
                          <a:ea typeface="Calibri" panose="020F0502020204030204" pitchFamily="34" charset="0"/>
                          <a:cs typeface="BernhardModernStd-Roman"/>
                        </a:rPr>
                        <a:t>EN </a:t>
                      </a:r>
                      <a:r>
                        <a:rPr lang="es-ES" sz="1400" b="1" dirty="0" smtClean="0">
                          <a:effectLst/>
                          <a:latin typeface="Comic Sans MS" panose="030F0702030302020204" pitchFamily="66" charset="0"/>
                          <a:ea typeface="Calibri" panose="020F0502020204030204" pitchFamily="34" charset="0"/>
                          <a:cs typeface="BernhardModernStd-Roman"/>
                        </a:rPr>
                        <a:t>GRAN MEDIDA</a:t>
                      </a:r>
                      <a:endParaRPr lang="es-ES" sz="14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400" b="1" dirty="0" smtClean="0">
                          <a:effectLst/>
                          <a:latin typeface="Comic Sans MS" panose="030F0702030302020204" pitchFamily="66" charset="0"/>
                          <a:ea typeface="Calibri" panose="020F0502020204030204" pitchFamily="34" charset="0"/>
                          <a:cs typeface="BernhardModernStd-Roman"/>
                        </a:rPr>
                        <a:t>TOTALMENTE</a:t>
                      </a:r>
                      <a:endParaRPr lang="es-ES" sz="14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r>
              <a:tr h="210312">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es-ES" sz="1400" dirty="0" smtClean="0">
                          <a:effectLst/>
                          <a:latin typeface="Comic Sans MS" panose="030F0702030302020204" pitchFamily="66" charset="0"/>
                          <a:ea typeface="Calibri" panose="020F0502020204030204" pitchFamily="34" charset="0"/>
                          <a:cs typeface="BernhardModernStd-Roman"/>
                        </a:rPr>
                        <a:t>Participa en la planificación del Proyecto</a:t>
                      </a:r>
                      <a:endParaRPr lang="es-ES"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15000"/>
                        </a:lnSpc>
                        <a:spcAft>
                          <a:spcPts val="0"/>
                        </a:spcAft>
                      </a:pP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endParaRPr lang="es-ES" sz="1400">
                        <a:latin typeface="Comic Sans MS" panose="030F0702030302020204" pitchFamily="66" charset="0"/>
                      </a:endParaRPr>
                    </a:p>
                  </a:txBody>
                  <a:tcPr/>
                </a:tc>
                <a:tc>
                  <a:txBody>
                    <a:bodyPr/>
                    <a:lstStyle/>
                    <a:p>
                      <a:endParaRPr lang="es-ES" sz="1400">
                        <a:latin typeface="Comic Sans MS" panose="030F0702030302020204" pitchFamily="66" charset="0"/>
                      </a:endParaRPr>
                    </a:p>
                  </a:txBody>
                  <a:tcPr/>
                </a:tc>
                <a:tc>
                  <a:txBody>
                    <a:bodyPr/>
                    <a:lstStyle/>
                    <a:p>
                      <a:endParaRPr lang="es-ES" sz="1400">
                        <a:latin typeface="Comic Sans MS" panose="030F0702030302020204" pitchFamily="66" charset="0"/>
                      </a:endParaRPr>
                    </a:p>
                  </a:txBody>
                  <a:tcPr/>
                </a:tc>
                <a:tc>
                  <a:txBody>
                    <a:bodyPr/>
                    <a:lstStyle/>
                    <a:p>
                      <a:endParaRPr lang="es-ES" sz="1400" dirty="0">
                        <a:latin typeface="Comic Sans MS" panose="030F0702030302020204" pitchFamily="66" charset="0"/>
                      </a:endParaRPr>
                    </a:p>
                  </a:txBody>
                  <a:tcPr/>
                </a:tc>
              </a:tr>
              <a:tr h="210312">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es-ES" sz="1400" dirty="0" smtClean="0">
                          <a:effectLst/>
                          <a:latin typeface="Comic Sans MS" panose="030F0702030302020204" pitchFamily="66" charset="0"/>
                          <a:ea typeface="Calibri" panose="020F0502020204030204" pitchFamily="34" charset="0"/>
                          <a:cs typeface="BernhardModernStd-Roman"/>
                        </a:rPr>
                        <a:t>Asume el trabajo encomendado en el grupo</a:t>
                      </a:r>
                      <a:endParaRPr lang="es-ES" sz="1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lgn="just">
                        <a:lnSpc>
                          <a:spcPct val="115000"/>
                        </a:lnSpc>
                        <a:spcAft>
                          <a:spcPts val="0"/>
                        </a:spcAft>
                      </a:pP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endParaRPr lang="es-ES" sz="1400">
                        <a:latin typeface="Comic Sans MS" panose="030F0702030302020204" pitchFamily="66" charset="0"/>
                      </a:endParaRPr>
                    </a:p>
                  </a:txBody>
                  <a:tcPr/>
                </a:tc>
                <a:tc>
                  <a:txBody>
                    <a:bodyPr/>
                    <a:lstStyle/>
                    <a:p>
                      <a:endParaRPr lang="es-ES" sz="1400">
                        <a:latin typeface="Comic Sans MS" panose="030F0702030302020204" pitchFamily="66" charset="0"/>
                      </a:endParaRPr>
                    </a:p>
                  </a:txBody>
                  <a:tcPr/>
                </a:tc>
                <a:tc>
                  <a:txBody>
                    <a:bodyPr/>
                    <a:lstStyle/>
                    <a:p>
                      <a:endParaRPr lang="es-ES" sz="1400">
                        <a:latin typeface="Comic Sans MS" panose="030F0702030302020204" pitchFamily="66" charset="0"/>
                      </a:endParaRPr>
                    </a:p>
                  </a:txBody>
                  <a:tcPr/>
                </a:tc>
                <a:tc>
                  <a:txBody>
                    <a:bodyPr/>
                    <a:lstStyle/>
                    <a:p>
                      <a:endParaRPr lang="es-ES" sz="1400" dirty="0">
                        <a:latin typeface="Comic Sans MS" panose="030F0702030302020204" pitchFamily="66" charset="0"/>
                      </a:endParaRPr>
                    </a:p>
                  </a:txBody>
                  <a:tcPr/>
                </a:tc>
              </a:tr>
              <a:tr h="370840">
                <a:tc>
                  <a:txBody>
                    <a:bodyPr/>
                    <a:lstStyle/>
                    <a:p>
                      <a:pPr algn="just">
                        <a:lnSpc>
                          <a:spcPct val="115000"/>
                        </a:lnSpc>
                        <a:spcAft>
                          <a:spcPts val="0"/>
                        </a:spcAft>
                      </a:pPr>
                      <a:r>
                        <a:rPr lang="es-ES" sz="1400">
                          <a:effectLst/>
                          <a:latin typeface="Comic Sans MS" panose="030F0702030302020204" pitchFamily="66" charset="0"/>
                          <a:ea typeface="Calibri" panose="020F0502020204030204" pitchFamily="34" charset="0"/>
                          <a:cs typeface="BernhardModernStd-Roman"/>
                        </a:rPr>
                        <a:t>Cumple plazos de entrega</a:t>
                      </a:r>
                      <a:endParaRPr lang="es-ES" sz="140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endParaRPr lang="es-ES" sz="1400">
                        <a:latin typeface="Comic Sans MS" panose="030F0702030302020204" pitchFamily="66" charset="0"/>
                      </a:endParaRPr>
                    </a:p>
                  </a:txBody>
                  <a:tcPr/>
                </a:tc>
                <a:tc>
                  <a:txBody>
                    <a:bodyPr/>
                    <a:lstStyle/>
                    <a:p>
                      <a:endParaRPr lang="es-ES" sz="1400">
                        <a:latin typeface="Comic Sans MS" panose="030F0702030302020204" pitchFamily="66" charset="0"/>
                      </a:endParaRPr>
                    </a:p>
                  </a:txBody>
                  <a:tcPr/>
                </a:tc>
                <a:tc>
                  <a:txBody>
                    <a:bodyPr/>
                    <a:lstStyle/>
                    <a:p>
                      <a:endParaRPr lang="es-ES" sz="1400">
                        <a:latin typeface="Comic Sans MS" panose="030F0702030302020204" pitchFamily="66" charset="0"/>
                      </a:endParaRPr>
                    </a:p>
                  </a:txBody>
                  <a:tcPr/>
                </a:tc>
                <a:tc>
                  <a:txBody>
                    <a:bodyPr/>
                    <a:lstStyle/>
                    <a:p>
                      <a:endParaRPr lang="es-ES" sz="1400" dirty="0">
                        <a:latin typeface="Comic Sans MS" panose="030F0702030302020204" pitchFamily="66" charset="0"/>
                      </a:endParaRPr>
                    </a:p>
                  </a:txBody>
                  <a:tcPr/>
                </a:tc>
              </a:tr>
              <a:tr h="370840">
                <a:tc>
                  <a:txBody>
                    <a:bodyPr/>
                    <a:lstStyle/>
                    <a:p>
                      <a:pPr algn="just">
                        <a:lnSpc>
                          <a:spcPct val="115000"/>
                        </a:lnSpc>
                        <a:spcAft>
                          <a:spcPts val="0"/>
                        </a:spcAft>
                      </a:pPr>
                      <a:r>
                        <a:rPr lang="es-ES" sz="1400">
                          <a:effectLst/>
                          <a:latin typeface="Comic Sans MS" panose="030F0702030302020204" pitchFamily="66" charset="0"/>
                          <a:ea typeface="Calibri" panose="020F0502020204030204" pitchFamily="34" charset="0"/>
                          <a:cs typeface="BernhardModernStd-Roman"/>
                        </a:rPr>
                        <a:t>Argumenta con fundamentos en los debates</a:t>
                      </a:r>
                      <a:endParaRPr lang="es-ES" sz="140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endParaRPr lang="es-ES" sz="1400" dirty="0">
                        <a:latin typeface="Comic Sans MS" panose="030F0702030302020204" pitchFamily="66" charset="0"/>
                      </a:endParaRPr>
                    </a:p>
                  </a:txBody>
                  <a:tcPr/>
                </a:tc>
                <a:tc>
                  <a:txBody>
                    <a:bodyPr/>
                    <a:lstStyle/>
                    <a:p>
                      <a:endParaRPr lang="es-ES" sz="1400">
                        <a:latin typeface="Comic Sans MS" panose="030F0702030302020204" pitchFamily="66" charset="0"/>
                      </a:endParaRPr>
                    </a:p>
                  </a:txBody>
                  <a:tcPr/>
                </a:tc>
                <a:tc>
                  <a:txBody>
                    <a:bodyPr/>
                    <a:lstStyle/>
                    <a:p>
                      <a:endParaRPr lang="es-ES" sz="1400">
                        <a:latin typeface="Comic Sans MS" panose="030F0702030302020204" pitchFamily="66" charset="0"/>
                      </a:endParaRPr>
                    </a:p>
                  </a:txBody>
                  <a:tcPr/>
                </a:tc>
                <a:tc>
                  <a:txBody>
                    <a:bodyPr/>
                    <a:lstStyle/>
                    <a:p>
                      <a:endParaRPr lang="es-ES" sz="1400">
                        <a:latin typeface="Comic Sans MS" panose="030F0702030302020204" pitchFamily="66" charset="0"/>
                      </a:endParaRPr>
                    </a:p>
                  </a:txBody>
                  <a:tcPr/>
                </a:tc>
              </a:tr>
              <a:tr h="370840">
                <a:tc>
                  <a:txBody>
                    <a:bodyPr/>
                    <a:lstStyle/>
                    <a:p>
                      <a:pPr algn="just">
                        <a:lnSpc>
                          <a:spcPct val="115000"/>
                        </a:lnSpc>
                        <a:spcAft>
                          <a:spcPts val="0"/>
                        </a:spcAft>
                      </a:pPr>
                      <a:r>
                        <a:rPr lang="es-ES" sz="1400" dirty="0">
                          <a:effectLst/>
                          <a:latin typeface="Comic Sans MS" panose="030F0702030302020204" pitchFamily="66" charset="0"/>
                          <a:ea typeface="Calibri" panose="020F0502020204030204" pitchFamily="34" charset="0"/>
                          <a:cs typeface="BernhardModernStd-Roman"/>
                        </a:rPr>
                        <a:t>Escucha y respeta las opiniones de las </a:t>
                      </a:r>
                      <a:r>
                        <a:rPr lang="es-ES" sz="1400" dirty="0" smtClean="0">
                          <a:effectLst/>
                          <a:latin typeface="Comic Sans MS" panose="030F0702030302020204" pitchFamily="66" charset="0"/>
                          <a:ea typeface="Calibri" panose="020F0502020204030204" pitchFamily="34" charset="0"/>
                          <a:cs typeface="BernhardModernStd-Roman"/>
                        </a:rPr>
                        <a:t>demás personas</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endParaRPr lang="es-ES" sz="1400" dirty="0">
                        <a:latin typeface="Comic Sans MS" panose="030F0702030302020204" pitchFamily="66" charset="0"/>
                      </a:endParaRPr>
                    </a:p>
                  </a:txBody>
                  <a:tcPr/>
                </a:tc>
                <a:tc>
                  <a:txBody>
                    <a:bodyPr/>
                    <a:lstStyle/>
                    <a:p>
                      <a:endParaRPr lang="es-ES" sz="1400">
                        <a:latin typeface="Comic Sans MS" panose="030F0702030302020204" pitchFamily="66" charset="0"/>
                      </a:endParaRPr>
                    </a:p>
                  </a:txBody>
                  <a:tcPr/>
                </a:tc>
                <a:tc>
                  <a:txBody>
                    <a:bodyPr/>
                    <a:lstStyle/>
                    <a:p>
                      <a:endParaRPr lang="es-ES" sz="1400">
                        <a:latin typeface="Comic Sans MS" panose="030F0702030302020204" pitchFamily="66" charset="0"/>
                      </a:endParaRPr>
                    </a:p>
                  </a:txBody>
                  <a:tcPr/>
                </a:tc>
                <a:tc>
                  <a:txBody>
                    <a:bodyPr/>
                    <a:lstStyle/>
                    <a:p>
                      <a:endParaRPr lang="es-ES" sz="1400" dirty="0">
                        <a:latin typeface="Comic Sans MS" panose="030F0702030302020204" pitchFamily="66" charset="0"/>
                      </a:endParaRPr>
                    </a:p>
                  </a:txBody>
                  <a:tcPr/>
                </a:tc>
              </a:tr>
              <a:tr h="370840">
                <a:tc>
                  <a:txBody>
                    <a:bodyPr/>
                    <a:lstStyle/>
                    <a:p>
                      <a:pPr algn="just">
                        <a:lnSpc>
                          <a:spcPct val="115000"/>
                        </a:lnSpc>
                        <a:spcAft>
                          <a:spcPts val="0"/>
                        </a:spcAft>
                      </a:pPr>
                      <a:r>
                        <a:rPr lang="es-ES" sz="1400">
                          <a:effectLst/>
                          <a:latin typeface="Comic Sans MS" panose="030F0702030302020204" pitchFamily="66" charset="0"/>
                          <a:ea typeface="Calibri" panose="020F0502020204030204" pitchFamily="34" charset="0"/>
                          <a:cs typeface="BernhardModernStd-Roman"/>
                        </a:rPr>
                        <a:t>Comparte las decisiones tomadas en grupo</a:t>
                      </a:r>
                      <a:endParaRPr lang="es-ES" sz="140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endParaRPr lang="es-ES" sz="1400" dirty="0">
                        <a:latin typeface="Comic Sans MS" panose="030F0702030302020204" pitchFamily="66" charset="0"/>
                      </a:endParaRPr>
                    </a:p>
                  </a:txBody>
                  <a:tcPr/>
                </a:tc>
                <a:tc>
                  <a:txBody>
                    <a:bodyPr/>
                    <a:lstStyle/>
                    <a:p>
                      <a:endParaRPr lang="es-ES" sz="1400" dirty="0">
                        <a:latin typeface="Comic Sans MS" panose="030F0702030302020204" pitchFamily="66" charset="0"/>
                      </a:endParaRPr>
                    </a:p>
                  </a:txBody>
                  <a:tcPr/>
                </a:tc>
                <a:tc>
                  <a:txBody>
                    <a:bodyPr/>
                    <a:lstStyle/>
                    <a:p>
                      <a:endParaRPr lang="es-ES" sz="1400" dirty="0">
                        <a:latin typeface="Comic Sans MS" panose="030F0702030302020204" pitchFamily="66" charset="0"/>
                      </a:endParaRPr>
                    </a:p>
                  </a:txBody>
                  <a:tcPr/>
                </a:tc>
                <a:tc>
                  <a:txBody>
                    <a:bodyPr/>
                    <a:lstStyle/>
                    <a:p>
                      <a:endParaRPr lang="es-ES" sz="1400" dirty="0">
                        <a:latin typeface="Comic Sans MS" panose="030F0702030302020204" pitchFamily="66" charset="0"/>
                      </a:endParaRPr>
                    </a:p>
                  </a:txBody>
                  <a:tcPr/>
                </a:tc>
              </a:tr>
              <a:tr h="370840">
                <a:tc>
                  <a:txBody>
                    <a:bodyPr/>
                    <a:lstStyle/>
                    <a:p>
                      <a:pPr algn="just">
                        <a:lnSpc>
                          <a:spcPct val="115000"/>
                        </a:lnSpc>
                        <a:spcAft>
                          <a:spcPts val="0"/>
                        </a:spcAft>
                      </a:pPr>
                      <a:r>
                        <a:rPr lang="es-ES" sz="1400" dirty="0">
                          <a:effectLst/>
                          <a:latin typeface="Comic Sans MS" panose="030F0702030302020204" pitchFamily="66" charset="0"/>
                          <a:ea typeface="Calibri" panose="020F0502020204030204" pitchFamily="34" charset="0"/>
                          <a:cs typeface="BernhardModernStd-Roman"/>
                        </a:rPr>
                        <a:t>El proyecto presenta los principales </a:t>
                      </a:r>
                      <a:r>
                        <a:rPr lang="es-ES" sz="1400" dirty="0" smtClean="0">
                          <a:effectLst/>
                          <a:latin typeface="Comic Sans MS" panose="030F0702030302020204" pitchFamily="66" charset="0"/>
                          <a:ea typeface="Calibri" panose="020F0502020204030204" pitchFamily="34" charset="0"/>
                          <a:cs typeface="BernhardModernStd-Roman"/>
                        </a:rPr>
                        <a:t>argumentos científicos</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endParaRPr lang="es-ES" sz="1400" dirty="0">
                        <a:latin typeface="Comic Sans MS" panose="030F0702030302020204" pitchFamily="66" charset="0"/>
                      </a:endParaRPr>
                    </a:p>
                  </a:txBody>
                  <a:tcPr/>
                </a:tc>
                <a:tc>
                  <a:txBody>
                    <a:bodyPr/>
                    <a:lstStyle/>
                    <a:p>
                      <a:endParaRPr lang="es-ES" sz="1400" dirty="0">
                        <a:latin typeface="Comic Sans MS" panose="030F0702030302020204" pitchFamily="66" charset="0"/>
                      </a:endParaRPr>
                    </a:p>
                  </a:txBody>
                  <a:tcPr/>
                </a:tc>
                <a:tc>
                  <a:txBody>
                    <a:bodyPr/>
                    <a:lstStyle/>
                    <a:p>
                      <a:endParaRPr lang="es-ES" sz="1400" dirty="0">
                        <a:latin typeface="Comic Sans MS" panose="030F0702030302020204" pitchFamily="66" charset="0"/>
                      </a:endParaRPr>
                    </a:p>
                  </a:txBody>
                  <a:tcPr/>
                </a:tc>
                <a:tc>
                  <a:txBody>
                    <a:bodyPr/>
                    <a:lstStyle/>
                    <a:p>
                      <a:endParaRPr lang="es-ES" sz="1400" dirty="0">
                        <a:latin typeface="Comic Sans MS" panose="030F0702030302020204" pitchFamily="66" charset="0"/>
                      </a:endParaRPr>
                    </a:p>
                  </a:txBody>
                  <a:tcPr/>
                </a:tc>
              </a:tr>
              <a:tr h="370840">
                <a:tc>
                  <a:txBody>
                    <a:bodyPr/>
                    <a:lstStyle/>
                    <a:p>
                      <a:pPr algn="just">
                        <a:lnSpc>
                          <a:spcPct val="115000"/>
                        </a:lnSpc>
                        <a:spcAft>
                          <a:spcPts val="0"/>
                        </a:spcAft>
                      </a:pPr>
                      <a:r>
                        <a:rPr lang="es-ES" sz="1400" dirty="0">
                          <a:effectLst/>
                          <a:latin typeface="Comic Sans MS" panose="030F0702030302020204" pitchFamily="66" charset="0"/>
                          <a:ea typeface="Calibri" panose="020F0502020204030204" pitchFamily="34" charset="0"/>
                          <a:cs typeface="BernhardModernStd-Roman"/>
                        </a:rPr>
                        <a:t>La conclusión del proyecto da respuesta </a:t>
                      </a:r>
                      <a:r>
                        <a:rPr lang="es-ES" sz="1400" dirty="0" smtClean="0">
                          <a:effectLst/>
                          <a:latin typeface="Comic Sans MS" panose="030F0702030302020204" pitchFamily="66" charset="0"/>
                          <a:ea typeface="Calibri" panose="020F0502020204030204" pitchFamily="34" charset="0"/>
                          <a:cs typeface="BernhardModernStd-Roman"/>
                        </a:rPr>
                        <a:t>al problema </a:t>
                      </a:r>
                      <a:r>
                        <a:rPr lang="es-ES" sz="1400" dirty="0">
                          <a:effectLst/>
                          <a:latin typeface="Comic Sans MS" panose="030F0702030302020204" pitchFamily="66" charset="0"/>
                          <a:ea typeface="Calibri" panose="020F0502020204030204" pitchFamily="34" charset="0"/>
                          <a:cs typeface="BernhardModernStd-Roman"/>
                        </a:rPr>
                        <a:t>planteado</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endParaRPr lang="es-ES" sz="1400">
                        <a:latin typeface="Comic Sans MS" panose="030F0702030302020204" pitchFamily="66" charset="0"/>
                      </a:endParaRPr>
                    </a:p>
                  </a:txBody>
                  <a:tcPr/>
                </a:tc>
                <a:tc>
                  <a:txBody>
                    <a:bodyPr/>
                    <a:lstStyle/>
                    <a:p>
                      <a:endParaRPr lang="es-ES" sz="1400">
                        <a:latin typeface="Comic Sans MS" panose="030F0702030302020204" pitchFamily="66" charset="0"/>
                      </a:endParaRPr>
                    </a:p>
                  </a:txBody>
                  <a:tcPr/>
                </a:tc>
                <a:tc>
                  <a:txBody>
                    <a:bodyPr/>
                    <a:lstStyle/>
                    <a:p>
                      <a:endParaRPr lang="es-ES" sz="1400" dirty="0">
                        <a:latin typeface="Comic Sans MS" panose="030F0702030302020204" pitchFamily="66" charset="0"/>
                      </a:endParaRPr>
                    </a:p>
                  </a:txBody>
                  <a:tcPr/>
                </a:tc>
                <a:tc>
                  <a:txBody>
                    <a:bodyPr/>
                    <a:lstStyle/>
                    <a:p>
                      <a:endParaRPr lang="es-ES" sz="1400" dirty="0">
                        <a:latin typeface="Comic Sans MS" panose="030F0702030302020204" pitchFamily="66" charset="0"/>
                      </a:endParaRPr>
                    </a:p>
                  </a:txBody>
                  <a:tcPr/>
                </a:tc>
              </a:tr>
            </a:tbl>
          </a:graphicData>
        </a:graphic>
      </p:graphicFrame>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50</a:t>
            </a:fld>
            <a:endParaRPr lang="en-US" smtClean="0">
              <a:solidFill>
                <a:srgbClr val="FEFFFF"/>
              </a:solidFill>
            </a:endParaRPr>
          </a:p>
        </p:txBody>
      </p:sp>
      <p:sp>
        <p:nvSpPr>
          <p:cNvPr id="5" name="Título 1"/>
          <p:cNvSpPr>
            <a:spLocks noGrp="1"/>
          </p:cNvSpPr>
          <p:nvPr>
            <p:ph type="title"/>
          </p:nvPr>
        </p:nvSpPr>
        <p:spPr>
          <a:xfrm>
            <a:off x="1996740" y="161925"/>
            <a:ext cx="9598025" cy="625475"/>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
        <p:nvSpPr>
          <p:cNvPr id="7" name="Rectángulo 6"/>
          <p:cNvSpPr/>
          <p:nvPr/>
        </p:nvSpPr>
        <p:spPr>
          <a:xfrm>
            <a:off x="2537139" y="969962"/>
            <a:ext cx="8770512" cy="517065"/>
          </a:xfrm>
          <a:prstGeom prst="rect">
            <a:avLst/>
          </a:prstGeom>
        </p:spPr>
        <p:txBody>
          <a:bodyPr wrap="square">
            <a:spAutoFit/>
          </a:bodyPr>
          <a:lstStyle/>
          <a:p>
            <a:pPr algn="just">
              <a:lnSpc>
                <a:spcPct val="115000"/>
              </a:lnSpc>
              <a:spcAft>
                <a:spcPts val="0"/>
              </a:spcAft>
            </a:pPr>
            <a:r>
              <a:rPr lang="es-ES" sz="2400" dirty="0" smtClean="0">
                <a:latin typeface="Comic Sans MS" panose="030F0702030302020204" pitchFamily="66" charset="0"/>
                <a:ea typeface="Calibri" panose="020F0502020204030204" pitchFamily="34" charset="0"/>
                <a:cs typeface="BernhardModernStd-Roman"/>
              </a:rPr>
              <a:t>Ejemplo: Lista de cotejo de un proyecto científico. </a:t>
            </a:r>
            <a:endParaRPr lang="es-ES"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40406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Marcador de contenido 2"/>
          <p:cNvSpPr>
            <a:spLocks noGrp="1"/>
          </p:cNvSpPr>
          <p:nvPr>
            <p:ph idx="1"/>
          </p:nvPr>
        </p:nvSpPr>
        <p:spPr>
          <a:xfrm>
            <a:off x="1489656" y="555580"/>
            <a:ext cx="8893597" cy="6302420"/>
          </a:xfrm>
        </p:spPr>
        <p:txBody>
          <a:bodyPr/>
          <a:lstStyle/>
          <a:p>
            <a:pPr algn="ctr">
              <a:lnSpc>
                <a:spcPct val="150000"/>
              </a:lnSpc>
              <a:buNone/>
            </a:pPr>
            <a:r>
              <a:rPr lang="es-ES" sz="2000" dirty="0" smtClean="0">
                <a:latin typeface="Comic Sans MS" pitchFamily="66" charset="0"/>
              </a:rPr>
              <a:t> ¿Cómo se elabora?</a:t>
            </a:r>
          </a:p>
          <a:p>
            <a:pPr>
              <a:lnSpc>
                <a:spcPct val="150000"/>
              </a:lnSpc>
            </a:pPr>
            <a:r>
              <a:rPr lang="es-ES" sz="2000" dirty="0" smtClean="0">
                <a:latin typeface="Comic Sans MS" pitchFamily="66" charset="0"/>
              </a:rPr>
              <a:t>1. En una hoja anote en la parte superior los datos generales siguientes: nombre de la escuela, grado, sección, nombre del maestro y fecha en que se realiza la observación, nombre de la actividad, competencia o competencias que evaluará. </a:t>
            </a:r>
          </a:p>
          <a:p>
            <a:pPr>
              <a:lnSpc>
                <a:spcPct val="150000"/>
              </a:lnSpc>
            </a:pPr>
            <a:r>
              <a:rPr lang="es-ES" sz="2000" dirty="0" smtClean="0">
                <a:latin typeface="Comic Sans MS" pitchFamily="66" charset="0"/>
              </a:rPr>
              <a:t>2. Elabore un formato similar al del ejemplo que aparece a continuación </a:t>
            </a:r>
          </a:p>
          <a:p>
            <a:pPr>
              <a:lnSpc>
                <a:spcPct val="150000"/>
              </a:lnSpc>
            </a:pPr>
            <a:r>
              <a:rPr lang="es-ES" sz="2000" dirty="0" smtClean="0">
                <a:latin typeface="Comic Sans MS" pitchFamily="66" charset="0"/>
              </a:rPr>
              <a:t>3. En la primera columna anote el apellido y nombre de los estudiantes alfabéticamente</a:t>
            </a:r>
          </a:p>
          <a:p>
            <a:pPr>
              <a:lnSpc>
                <a:spcPct val="150000"/>
              </a:lnSpc>
            </a:pPr>
            <a:r>
              <a:rPr lang="es-ES" sz="2000" dirty="0" smtClean="0">
                <a:latin typeface="Comic Sans MS" pitchFamily="66" charset="0"/>
              </a:rPr>
              <a:t>4. En las siguientes columnas en la parte superior de cada una, anote los indicadores de logro que va a evaluar o aspectos de un indicador. </a:t>
            </a:r>
          </a:p>
          <a:p>
            <a:pPr>
              <a:lnSpc>
                <a:spcPct val="150000"/>
              </a:lnSpc>
            </a:pPr>
            <a:r>
              <a:rPr lang="es-ES" sz="2000" dirty="0" smtClean="0">
                <a:latin typeface="Comic Sans MS" pitchFamily="66" charset="0"/>
              </a:rPr>
              <a:t>5. Incluya en cada columna el juicio que permita la evaluación de lo observado que puede ser  si - no. </a:t>
            </a:r>
          </a:p>
          <a:p>
            <a:endParaRPr lang="es-ES" dirty="0" smtClean="0"/>
          </a:p>
        </p:txBody>
      </p:sp>
      <p:sp>
        <p:nvSpPr>
          <p:cNvPr id="110595"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9ADAA07-3AF5-41C4-8123-F7D6382B427F}" type="slidenum">
              <a:rPr lang="en-US" smtClean="0">
                <a:solidFill>
                  <a:srgbClr val="FEFFFF"/>
                </a:solidFill>
              </a:rPr>
              <a:pPr fontAlgn="base">
                <a:spcBef>
                  <a:spcPct val="0"/>
                </a:spcBef>
                <a:spcAft>
                  <a:spcPct val="0"/>
                </a:spcAft>
                <a:buClrTx/>
                <a:buFontTx/>
                <a:buNone/>
              </a:pPr>
              <a:t>51</a:t>
            </a:fld>
            <a:endParaRPr lang="en-US" smtClean="0">
              <a:solidFill>
                <a:srgbClr val="FEFFFF"/>
              </a:solidFill>
            </a:endParaRPr>
          </a:p>
        </p:txBody>
      </p:sp>
      <p:sp>
        <p:nvSpPr>
          <p:cNvPr id="5" name="Título 1"/>
          <p:cNvSpPr>
            <a:spLocks noGrp="1"/>
          </p:cNvSpPr>
          <p:nvPr>
            <p:ph type="title"/>
          </p:nvPr>
        </p:nvSpPr>
        <p:spPr>
          <a:xfrm>
            <a:off x="1290182" y="0"/>
            <a:ext cx="10214432" cy="656824"/>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28397278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Marcador de contenido 2"/>
          <p:cNvSpPr>
            <a:spLocks noGrp="1"/>
          </p:cNvSpPr>
          <p:nvPr>
            <p:ph idx="1"/>
          </p:nvPr>
        </p:nvSpPr>
        <p:spPr>
          <a:xfrm>
            <a:off x="1489656" y="555580"/>
            <a:ext cx="8773281" cy="6302420"/>
          </a:xfrm>
        </p:spPr>
        <p:txBody>
          <a:bodyPr/>
          <a:lstStyle/>
          <a:p>
            <a:pPr algn="ctr">
              <a:buNone/>
            </a:pPr>
            <a:r>
              <a:rPr lang="es-ES" sz="2000" dirty="0" smtClean="0">
                <a:latin typeface="Comic Sans MS" pitchFamily="66" charset="0"/>
              </a:rPr>
              <a:t> ¿Cómo se elabora?</a:t>
            </a:r>
          </a:p>
          <a:p>
            <a:pPr algn="just">
              <a:lnSpc>
                <a:spcPct val="150000"/>
              </a:lnSpc>
            </a:pPr>
            <a:r>
              <a:rPr lang="es-ES" sz="2000" dirty="0" smtClean="0">
                <a:latin typeface="Comic Sans MS" pitchFamily="66" charset="0"/>
              </a:rPr>
              <a:t>6. En la antepenúltima columna anote el total de los juicios marcados para cada indicador o aspecto del indicador. </a:t>
            </a:r>
          </a:p>
          <a:p>
            <a:pPr algn="just">
              <a:lnSpc>
                <a:spcPct val="150000"/>
              </a:lnSpc>
            </a:pPr>
            <a:r>
              <a:rPr lang="es-ES" sz="2000" dirty="0" smtClean="0">
                <a:latin typeface="Comic Sans MS" pitchFamily="66" charset="0"/>
              </a:rPr>
              <a:t>7. En la penúltima columna anote de Si el porcentaje que obtuvo. </a:t>
            </a:r>
          </a:p>
          <a:p>
            <a:pPr algn="just">
              <a:lnSpc>
                <a:spcPct val="150000"/>
              </a:lnSpc>
            </a:pPr>
            <a:r>
              <a:rPr lang="es-ES" sz="2000" dirty="0" smtClean="0">
                <a:latin typeface="Comic Sans MS" pitchFamily="66" charset="0"/>
              </a:rPr>
              <a:t>8. En la última columna escriba los comentarios que considere pertinentes con respecto a la observación sobre el desempeño de los y las estudiantes durante el proceso (Opcional)</a:t>
            </a:r>
          </a:p>
          <a:p>
            <a:pPr algn="just">
              <a:lnSpc>
                <a:spcPct val="150000"/>
              </a:lnSpc>
              <a:buNone/>
            </a:pPr>
            <a:r>
              <a:rPr lang="es-ES" sz="2000" dirty="0" smtClean="0">
                <a:latin typeface="Comic Sans MS" pitchFamily="66" charset="0"/>
              </a:rPr>
              <a:t> ¿Cómo se calcula la valoración?</a:t>
            </a:r>
          </a:p>
          <a:p>
            <a:pPr algn="just">
              <a:lnSpc>
                <a:spcPct val="150000"/>
              </a:lnSpc>
            </a:pPr>
            <a:r>
              <a:rPr lang="es-ES" sz="2000" dirty="0" smtClean="0">
                <a:latin typeface="Comic Sans MS" pitchFamily="66" charset="0"/>
              </a:rPr>
              <a:t>Para calcular la valoración, la puntuación obtenida por cada estudiante,  divida el total de “si” entre el total de aspectos y multiplíquelo por cien y eso le dará el porcentaje.</a:t>
            </a:r>
          </a:p>
          <a:p>
            <a:endParaRPr lang="es-ES" dirty="0" smtClean="0"/>
          </a:p>
        </p:txBody>
      </p:sp>
      <p:sp>
        <p:nvSpPr>
          <p:cNvPr id="110595"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9ADAA07-3AF5-41C4-8123-F7D6382B427F}" type="slidenum">
              <a:rPr lang="en-US" smtClean="0">
                <a:solidFill>
                  <a:srgbClr val="FEFFFF"/>
                </a:solidFill>
              </a:rPr>
              <a:pPr fontAlgn="base">
                <a:spcBef>
                  <a:spcPct val="0"/>
                </a:spcBef>
                <a:spcAft>
                  <a:spcPct val="0"/>
                </a:spcAft>
                <a:buClrTx/>
                <a:buFontTx/>
                <a:buNone/>
              </a:pPr>
              <a:t>52</a:t>
            </a:fld>
            <a:endParaRPr lang="en-US" smtClean="0">
              <a:solidFill>
                <a:srgbClr val="FEFFFF"/>
              </a:solidFill>
            </a:endParaRPr>
          </a:p>
        </p:txBody>
      </p:sp>
      <p:sp>
        <p:nvSpPr>
          <p:cNvPr id="5" name="Título 1"/>
          <p:cNvSpPr>
            <a:spLocks noGrp="1"/>
          </p:cNvSpPr>
          <p:nvPr>
            <p:ph type="title"/>
          </p:nvPr>
        </p:nvSpPr>
        <p:spPr>
          <a:xfrm>
            <a:off x="1290182" y="0"/>
            <a:ext cx="10214432" cy="656824"/>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28397278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1096015385"/>
              </p:ext>
            </p:extLst>
          </p:nvPr>
        </p:nvGraphicFramePr>
        <p:xfrm>
          <a:off x="1527464" y="1776844"/>
          <a:ext cx="9940293" cy="4785360"/>
        </p:xfrm>
        <a:graphic>
          <a:graphicData uri="http://schemas.openxmlformats.org/drawingml/2006/table">
            <a:tbl>
              <a:tblPr firstRow="1" bandRow="1">
                <a:tableStyleId>{5C22544A-7EE6-4342-B048-85BDC9FD1C3A}</a:tableStyleId>
              </a:tblPr>
              <a:tblGrid>
                <a:gridCol w="918852"/>
                <a:gridCol w="751787"/>
                <a:gridCol w="751787"/>
                <a:gridCol w="486937"/>
                <a:gridCol w="281488"/>
                <a:gridCol w="250597"/>
                <a:gridCol w="517829"/>
                <a:gridCol w="498418"/>
                <a:gridCol w="249209"/>
                <a:gridCol w="249209"/>
                <a:gridCol w="498418"/>
                <a:gridCol w="498418"/>
                <a:gridCol w="249209"/>
                <a:gridCol w="249209"/>
                <a:gridCol w="498418"/>
                <a:gridCol w="498418"/>
                <a:gridCol w="249209"/>
                <a:gridCol w="249209"/>
                <a:gridCol w="406015"/>
                <a:gridCol w="590821"/>
                <a:gridCol w="498418"/>
                <a:gridCol w="498418"/>
              </a:tblGrid>
              <a:tr h="1109530">
                <a:tc rowSpan="2">
                  <a:txBody>
                    <a:bodyPr/>
                    <a:lstStyle/>
                    <a:p>
                      <a:r>
                        <a:rPr lang="es-ES" sz="2000" dirty="0" smtClean="0">
                          <a:solidFill>
                            <a:schemeClr val="tx1"/>
                          </a:solidFill>
                          <a:latin typeface="Comic Sans MS" pitchFamily="66" charset="0"/>
                        </a:rPr>
                        <a:t>Alumnos (3)</a:t>
                      </a:r>
                      <a:endParaRPr lang="es-ES" sz="2000" dirty="0">
                        <a:solidFill>
                          <a:schemeClr val="tx1"/>
                        </a:solidFill>
                        <a:latin typeface="Comic Sans MS" pitchFamily="66" charset="0"/>
                      </a:endParaRPr>
                    </a:p>
                  </a:txBody>
                  <a:tcPr vert="vert270" anchor="ctr" anchorCtr="1"/>
                </a:tc>
                <a:tc gridSpan="2">
                  <a:txBody>
                    <a:bodyPr/>
                    <a:lstStyle/>
                    <a:p>
                      <a:r>
                        <a:rPr lang="es-ES" sz="1600" b="1" kern="1200" dirty="0" smtClean="0">
                          <a:solidFill>
                            <a:schemeClr val="tx1"/>
                          </a:solidFill>
                          <a:latin typeface="Comic Sans MS" pitchFamily="66" charset="0"/>
                          <a:ea typeface="+mn-ea"/>
                          <a:cs typeface="+mn-cs"/>
                        </a:rPr>
                        <a:t>(4)</a:t>
                      </a:r>
                    </a:p>
                    <a:p>
                      <a:r>
                        <a:rPr lang="es-ES" sz="1600" b="1" kern="1200" dirty="0" smtClean="0">
                          <a:solidFill>
                            <a:schemeClr val="tx1"/>
                          </a:solidFill>
                          <a:latin typeface="Comic Sans MS" pitchFamily="66" charset="0"/>
                          <a:ea typeface="+mn-ea"/>
                          <a:cs typeface="+mn-cs"/>
                        </a:rPr>
                        <a:t>Aspecto 1</a:t>
                      </a:r>
                    </a:p>
                    <a:p>
                      <a:endParaRPr lang="es-ES" sz="1600" dirty="0">
                        <a:solidFill>
                          <a:schemeClr val="tx1"/>
                        </a:solidFill>
                        <a:latin typeface="Comic Sans MS" pitchFamily="66" charset="0"/>
                      </a:endParaRPr>
                    </a:p>
                  </a:txBody>
                  <a:tcPr/>
                </a:tc>
                <a:tc hMerge="1">
                  <a:txBody>
                    <a:bodyPr/>
                    <a:lstStyle/>
                    <a:p>
                      <a:endParaRPr lang="es-ES"/>
                    </a:p>
                  </a:txBody>
                  <a:tcPr/>
                </a:tc>
                <a:tc gridSpan="4">
                  <a:txBody>
                    <a:bodyPr/>
                    <a:lstStyle/>
                    <a:p>
                      <a:endParaRPr lang="es-ES" sz="1600" dirty="0" smtClean="0">
                        <a:latin typeface="Comic Sans MS" pitchFamily="66" charset="0"/>
                      </a:endParaRPr>
                    </a:p>
                    <a:p>
                      <a:r>
                        <a:rPr lang="es-ES" sz="1600" dirty="0" smtClean="0">
                          <a:latin typeface="Comic Sans MS" pitchFamily="66" charset="0"/>
                        </a:rPr>
                        <a:t>Aspecto 2</a:t>
                      </a:r>
                      <a:endParaRPr lang="es-ES" sz="1600" dirty="0">
                        <a:latin typeface="Comic Sans MS" pitchFamily="66" charset="0"/>
                      </a:endParaRPr>
                    </a:p>
                  </a:txBody>
                  <a:tcPr/>
                </a:tc>
                <a:tc hMerge="1">
                  <a:txBody>
                    <a:bodyPr/>
                    <a:lstStyle/>
                    <a:p>
                      <a:endParaRPr lang="es-ES" sz="1600" dirty="0">
                        <a:latin typeface="Comic Sans MS" pitchFamily="66" charset="0"/>
                      </a:endParaRPr>
                    </a:p>
                  </a:txBody>
                  <a:tcPr/>
                </a:tc>
                <a:tc hMerge="1">
                  <a:txBody>
                    <a:bodyPr/>
                    <a:lstStyle/>
                    <a:p>
                      <a:endParaRPr lang="es-ES"/>
                    </a:p>
                  </a:txBody>
                  <a:tcPr/>
                </a:tc>
                <a:tc hMerge="1">
                  <a:txBody>
                    <a:bodyPr/>
                    <a:lstStyle/>
                    <a:p>
                      <a:endParaRPr lang="es-ES" sz="1600" dirty="0">
                        <a:latin typeface="Comic Sans MS" pitchFamily="66" charset="0"/>
                      </a:endParaRPr>
                    </a:p>
                  </a:txBody>
                  <a:tcPr/>
                </a:tc>
                <a:tc grid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s-ES" sz="1600" dirty="0" smtClean="0">
                        <a:latin typeface="Comic Sans MS" pitchFamily="66"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s-ES" sz="1600" dirty="0" smtClean="0">
                          <a:latin typeface="Comic Sans MS" pitchFamily="66" charset="0"/>
                        </a:rPr>
                        <a:t>Aspecto 3</a:t>
                      </a:r>
                    </a:p>
                  </a:txBody>
                  <a:tcPr/>
                </a:tc>
                <a:tc hMerge="1">
                  <a:txBody>
                    <a:bodyPr/>
                    <a:lstStyle/>
                    <a:p>
                      <a:endParaRPr lang="es-ES" sz="1600" dirty="0">
                        <a:latin typeface="Comic Sans MS" pitchFamily="66" charset="0"/>
                      </a:endParaRPr>
                    </a:p>
                  </a:txBody>
                  <a:tcPr/>
                </a:tc>
                <a:tc hMerge="1">
                  <a:txBody>
                    <a:bodyPr/>
                    <a:lstStyle/>
                    <a:p>
                      <a:endParaRPr lang="es-ES"/>
                    </a:p>
                  </a:txBody>
                  <a:tcPr/>
                </a:tc>
                <a:tc hMerge="1">
                  <a:txBody>
                    <a:bodyPr/>
                    <a:lstStyle/>
                    <a:p>
                      <a:endParaRPr lang="es-ES" sz="1600" dirty="0">
                        <a:latin typeface="Comic Sans MS" pitchFamily="66" charset="0"/>
                      </a:endParaRPr>
                    </a:p>
                  </a:txBody>
                  <a:tcPr/>
                </a:tc>
                <a:tc gridSpan="4">
                  <a:txBody>
                    <a:bodyPr/>
                    <a:lstStyle/>
                    <a:p>
                      <a:endParaRPr lang="es-ES" sz="1600" dirty="0" smtClean="0">
                        <a:latin typeface="Comic Sans MS" pitchFamily="66" charset="0"/>
                      </a:endParaRPr>
                    </a:p>
                    <a:p>
                      <a:r>
                        <a:rPr lang="es-ES" sz="1600" dirty="0" smtClean="0">
                          <a:latin typeface="Comic Sans MS" pitchFamily="66" charset="0"/>
                        </a:rPr>
                        <a:t>Aspecto 4</a:t>
                      </a:r>
                      <a:endParaRPr lang="es-ES" sz="1600" dirty="0">
                        <a:latin typeface="Comic Sans MS" pitchFamily="66" charset="0"/>
                      </a:endParaRPr>
                    </a:p>
                  </a:txBody>
                  <a:tcPr/>
                </a:tc>
                <a:tc hMerge="1">
                  <a:txBody>
                    <a:bodyPr/>
                    <a:lstStyle/>
                    <a:p>
                      <a:endParaRPr lang="es-ES" sz="1600" dirty="0">
                        <a:latin typeface="Comic Sans MS" pitchFamily="66" charset="0"/>
                      </a:endParaRPr>
                    </a:p>
                  </a:txBody>
                  <a:tcPr/>
                </a:tc>
                <a:tc hMerge="1">
                  <a:txBody>
                    <a:bodyPr/>
                    <a:lstStyle/>
                    <a:p>
                      <a:endParaRPr lang="es-ES"/>
                    </a:p>
                  </a:txBody>
                  <a:tcPr/>
                </a:tc>
                <a:tc hMerge="1">
                  <a:txBody>
                    <a:bodyPr/>
                    <a:lstStyle/>
                    <a:p>
                      <a:endParaRPr lang="es-ES" sz="1400" dirty="0">
                        <a:latin typeface="Comic Sans MS" pitchFamily="66" charset="0"/>
                      </a:endParaRPr>
                    </a:p>
                  </a:txBody>
                  <a:tcPr/>
                </a:tc>
                <a:tc gridSpan="4">
                  <a:txBody>
                    <a:bodyPr/>
                    <a:lstStyle/>
                    <a:p>
                      <a:r>
                        <a:rPr lang="es-ES" sz="1600" dirty="0" smtClean="0">
                          <a:latin typeface="Comic Sans MS" pitchFamily="66" charset="0"/>
                        </a:rPr>
                        <a:t>(6)</a:t>
                      </a:r>
                    </a:p>
                    <a:p>
                      <a:r>
                        <a:rPr lang="es-ES" sz="1600" dirty="0" smtClean="0">
                          <a:latin typeface="Comic Sans MS" pitchFamily="66" charset="0"/>
                        </a:rPr>
                        <a:t>Total</a:t>
                      </a:r>
                    </a:p>
                  </a:txBody>
                  <a:tcPr/>
                </a:tc>
                <a:tc hMerge="1">
                  <a:txBody>
                    <a:bodyPr/>
                    <a:lstStyle/>
                    <a:p>
                      <a:endParaRPr lang="es-ES" sz="1600" dirty="0" smtClean="0">
                        <a:latin typeface="Comic Sans MS" pitchFamily="66" charset="0"/>
                      </a:endParaRPr>
                    </a:p>
                  </a:txBody>
                  <a:tcPr/>
                </a:tc>
                <a:tc hMerge="1">
                  <a:txBody>
                    <a:bodyPr/>
                    <a:lstStyle/>
                    <a:p>
                      <a:endParaRPr lang="es-ES"/>
                    </a:p>
                  </a:txBody>
                  <a:tcPr/>
                </a:tc>
                <a:tc hMerge="1">
                  <a:txBody>
                    <a:bodyPr/>
                    <a:lstStyle/>
                    <a:p>
                      <a:endParaRPr lang="es-ES" sz="16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smtClean="0">
                          <a:latin typeface="Comic Sans MS" pitchFamily="66" charset="0"/>
                        </a:rPr>
                        <a:t>(7)% de Si</a:t>
                      </a:r>
                    </a:p>
                  </a:txBody>
                  <a:tcPr/>
                </a:tc>
                <a:tc gridSpan="2">
                  <a:txBody>
                    <a:bodyPr/>
                    <a:lstStyle/>
                    <a:p>
                      <a:r>
                        <a:rPr lang="es-ES" sz="1800" dirty="0" smtClean="0">
                          <a:latin typeface="Comic Sans MS" pitchFamily="66" charset="0"/>
                        </a:rPr>
                        <a:t>(8)</a:t>
                      </a:r>
                    </a:p>
                    <a:p>
                      <a:r>
                        <a:rPr lang="es-ES" sz="1800" dirty="0" smtClean="0">
                          <a:latin typeface="Comic Sans MS" pitchFamily="66" charset="0"/>
                        </a:rPr>
                        <a:t>Observaciones</a:t>
                      </a:r>
                    </a:p>
                    <a:p>
                      <a:endParaRPr lang="es-ES" dirty="0">
                        <a:latin typeface="Comic Sans MS" pitchFamily="66" charset="0"/>
                      </a:endParaRPr>
                    </a:p>
                  </a:txBody>
                  <a:tcPr/>
                </a:tc>
                <a:tc hMerge="1">
                  <a:txBody>
                    <a:bodyPr/>
                    <a:lstStyle/>
                    <a:p>
                      <a:endParaRPr lang="es-ES" dirty="0">
                        <a:latin typeface="Comic Sans MS" pitchFamily="66" charset="0"/>
                      </a:endParaRPr>
                    </a:p>
                  </a:txBody>
                  <a:tcPr vert="vert270"/>
                </a:tc>
              </a:tr>
              <a:tr h="341394">
                <a:tc vMerge="1">
                  <a:txBody>
                    <a:bodyPr/>
                    <a:lstStyle/>
                    <a:p>
                      <a:endParaRPr lang="es-ES" sz="1600" b="1" kern="1200" dirty="0">
                        <a:solidFill>
                          <a:schemeClr val="lt1"/>
                        </a:solidFill>
                        <a:latin typeface="+mn-lt"/>
                        <a:ea typeface="+mn-ea"/>
                        <a:cs typeface="+mn-cs"/>
                      </a:endParaRPr>
                    </a:p>
                  </a:txBody>
                  <a:tcPr/>
                </a:tc>
                <a:tc>
                  <a:txBody>
                    <a:bodyPr/>
                    <a:lstStyle/>
                    <a:p>
                      <a:pPr algn="just"/>
                      <a:r>
                        <a:rPr lang="es-ES" sz="1400" b="0" dirty="0" smtClean="0">
                          <a:latin typeface="Comic Sans MS" pitchFamily="66" charset="0"/>
                        </a:rPr>
                        <a:t>SI</a:t>
                      </a:r>
                      <a:endParaRPr lang="es-ES" sz="1400" b="0" dirty="0">
                        <a:latin typeface="Comic Sans MS" pitchFamily="66" charset="0"/>
                      </a:endParaRPr>
                    </a:p>
                  </a:txBody>
                  <a:tcPr/>
                </a:tc>
                <a:tc>
                  <a:txBody>
                    <a:bodyPr/>
                    <a:lstStyle/>
                    <a:p>
                      <a:pPr algn="just"/>
                      <a:r>
                        <a:rPr lang="es-ES" sz="1400" b="0" dirty="0" smtClean="0">
                          <a:latin typeface="Comic Sans MS" pitchFamily="66" charset="0"/>
                        </a:rPr>
                        <a:t>NO</a:t>
                      </a:r>
                      <a:endParaRPr lang="es-ES" sz="1400" b="0" dirty="0">
                        <a:latin typeface="Comic Sans MS" pitchFamily="66" charset="0"/>
                      </a:endParaRPr>
                    </a:p>
                  </a:txBody>
                  <a:tcPr/>
                </a:tc>
                <a:tc gridSpan="2">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ES" sz="1400" b="0" dirty="0" smtClean="0">
                          <a:latin typeface="Comic Sans MS" pitchFamily="66" charset="0"/>
                        </a:rPr>
                        <a:t>SI</a:t>
                      </a:r>
                    </a:p>
                  </a:txBody>
                  <a:tcPr/>
                </a:tc>
                <a:tc hMerge="1">
                  <a:txBody>
                    <a:bodyPr/>
                    <a:lstStyle/>
                    <a:p>
                      <a:pPr marL="0" algn="just" defTabSz="457200" rtl="0" eaLnBrk="1" latinLnBrk="0" hangingPunct="1"/>
                      <a:endParaRPr lang="es-ES" sz="1400" b="0" kern="1200" dirty="0">
                        <a:solidFill>
                          <a:schemeClr val="dk1"/>
                        </a:solidFill>
                        <a:latin typeface="Comic Sans MS" pitchFamily="66" charset="0"/>
                        <a:ea typeface="+mn-ea"/>
                        <a:cs typeface="+mn-cs"/>
                      </a:endParaRPr>
                    </a:p>
                  </a:txBody>
                  <a:tcPr/>
                </a:tc>
                <a:tc gridSpan="2">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ES" sz="1400" b="0" dirty="0" smtClean="0">
                          <a:latin typeface="Comic Sans MS" pitchFamily="66" charset="0"/>
                        </a:rPr>
                        <a:t>NO</a:t>
                      </a:r>
                    </a:p>
                  </a:txBody>
                  <a:tcPr/>
                </a:tc>
                <a:tc hMerge="1">
                  <a:txBody>
                    <a:bodyPr/>
                    <a:lstStyle/>
                    <a:p>
                      <a:pPr marL="0" algn="just" defTabSz="457200" rtl="0" eaLnBrk="1" latinLnBrk="0" hangingPunct="1"/>
                      <a:endParaRPr lang="es-ES" sz="1400" b="0" kern="1200" dirty="0">
                        <a:solidFill>
                          <a:schemeClr val="dk1"/>
                        </a:solidFill>
                        <a:latin typeface="Comic Sans MS" pitchFamily="66" charset="0"/>
                        <a:ea typeface="+mn-ea"/>
                        <a:cs typeface="+mn-cs"/>
                      </a:endParaRPr>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b="0" dirty="0" smtClean="0">
                          <a:latin typeface="Comic Sans MS" pitchFamily="66" charset="0"/>
                        </a:rPr>
                        <a:t>SI</a:t>
                      </a:r>
                    </a:p>
                  </a:txBody>
                  <a:tcPr/>
                </a:tc>
                <a:tc hMerge="1">
                  <a:txBody>
                    <a:bodyPr/>
                    <a:lstStyle/>
                    <a:p>
                      <a:endParaRPr lang="es-ES"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b="0" dirty="0" smtClean="0">
                          <a:latin typeface="Comic Sans MS" pitchFamily="66" charset="0"/>
                        </a:rPr>
                        <a:t>NO</a:t>
                      </a:r>
                    </a:p>
                  </a:txBody>
                  <a:tcPr/>
                </a:tc>
                <a:tc hMerge="1">
                  <a:txBody>
                    <a:bodyPr/>
                    <a:lstStyle/>
                    <a:p>
                      <a:endParaRPr lang="es-ES"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b="0" dirty="0" smtClean="0">
                          <a:latin typeface="Comic Sans MS" pitchFamily="66" charset="0"/>
                        </a:rPr>
                        <a:t>SI</a:t>
                      </a:r>
                    </a:p>
                  </a:txBody>
                  <a:tcPr/>
                </a:tc>
                <a:tc hMerge="1">
                  <a:txBody>
                    <a:bodyPr/>
                    <a:lstStyle/>
                    <a:p>
                      <a:endParaRPr lang="es-ES"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b="0" dirty="0" smtClean="0">
                          <a:latin typeface="Comic Sans MS" pitchFamily="66" charset="0"/>
                        </a:rPr>
                        <a:t>NO</a:t>
                      </a:r>
                    </a:p>
                  </a:txBody>
                  <a:tcPr/>
                </a:tc>
                <a:tc hMerge="1">
                  <a:txBody>
                    <a:bodyPr/>
                    <a:lstStyle/>
                    <a:p>
                      <a:endParaRPr lang="es-ES"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b="0" dirty="0" smtClean="0">
                          <a:latin typeface="Comic Sans MS" pitchFamily="66" charset="0"/>
                        </a:rPr>
                        <a:t>SI</a:t>
                      </a:r>
                    </a:p>
                  </a:txBody>
                  <a:tcPr/>
                </a:tc>
                <a:tc hMerge="1">
                  <a:txBody>
                    <a:bodyPr/>
                    <a:lstStyle/>
                    <a:p>
                      <a:endParaRPr lang="es-ES"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b="0" dirty="0" smtClean="0">
                          <a:latin typeface="Comic Sans MS" pitchFamily="66" charset="0"/>
                        </a:rPr>
                        <a:t>NO</a:t>
                      </a:r>
                    </a:p>
                  </a:txBody>
                  <a:tcPr/>
                </a:tc>
                <a:tc hMerge="1">
                  <a:txBody>
                    <a:bodyPr/>
                    <a:lstStyle/>
                    <a:p>
                      <a:endParaRPr lang="es-ES" dirty="0"/>
                    </a:p>
                  </a:txBody>
                  <a:tcPr/>
                </a:tc>
                <a:tc>
                  <a:txBody>
                    <a:bodyPr/>
                    <a:lstStyle/>
                    <a:p>
                      <a:endParaRPr lang="es-ES" dirty="0"/>
                    </a:p>
                  </a:txBody>
                  <a:tcPr/>
                </a:tc>
                <a:tc gridSpan="2">
                  <a:txBody>
                    <a:bodyPr/>
                    <a:lstStyle/>
                    <a:p>
                      <a:endParaRPr lang="es-ES" sz="1600" dirty="0" smtClean="0">
                        <a:latin typeface="Comic Sans MS" pitchFamily="66" charset="0"/>
                      </a:endParaRPr>
                    </a:p>
                  </a:txBody>
                  <a:tcPr/>
                </a:tc>
                <a:tc hMerge="1">
                  <a:txBody>
                    <a:bodyPr/>
                    <a:lstStyle/>
                    <a:p>
                      <a:endParaRPr lang="es-ES" sz="1600" dirty="0" smtClean="0">
                        <a:latin typeface="Comic Sans MS" pitchFamily="66" charset="0"/>
                      </a:endParaRPr>
                    </a:p>
                  </a:txBody>
                  <a:tcPr/>
                </a:tc>
              </a:tr>
              <a:tr h="341394">
                <a:tc rowSpan="2">
                  <a:txBody>
                    <a:bodyPr/>
                    <a:lstStyle/>
                    <a:p>
                      <a:pPr algn="just"/>
                      <a:r>
                        <a:rPr lang="es-ES" sz="1400" b="0" dirty="0" smtClean="0">
                          <a:latin typeface="Comic Sans MS" pitchFamily="66" charset="0"/>
                        </a:rPr>
                        <a:t>María</a:t>
                      </a:r>
                      <a:endParaRPr lang="es-ES" sz="1400" b="0" dirty="0">
                        <a:latin typeface="Comic Sans MS" pitchFamily="66" charset="0"/>
                      </a:endParaRPr>
                    </a:p>
                  </a:txBody>
                  <a:tcPr/>
                </a:tc>
                <a:tc>
                  <a:txBody>
                    <a:bodyPr/>
                    <a:lstStyle/>
                    <a:p>
                      <a:endParaRPr lang="es-ES"/>
                    </a:p>
                  </a:txBody>
                  <a:tcPr/>
                </a:tc>
                <a:tc>
                  <a:txBody>
                    <a:bodyPr/>
                    <a:lstStyle/>
                    <a:p>
                      <a:endParaRPr lang="es-ES" dirty="0"/>
                    </a:p>
                  </a:txBody>
                  <a:tcPr/>
                </a:tc>
                <a:tc gridSpan="2">
                  <a:txBody>
                    <a:bodyPr/>
                    <a:lstStyle/>
                    <a:p>
                      <a:endParaRPr lang="es-ES"/>
                    </a:p>
                  </a:txBody>
                  <a:tcPr/>
                </a:tc>
                <a:tc hMerge="1">
                  <a:txBody>
                    <a:bodyPr/>
                    <a:lstStyle/>
                    <a:p>
                      <a:pPr marL="0" algn="just" defTabSz="457200" rtl="0" eaLnBrk="1" latinLnBrk="0" hangingPunct="1"/>
                      <a:endParaRPr lang="es-ES" sz="1400" b="0" kern="1200" dirty="0">
                        <a:solidFill>
                          <a:schemeClr val="dk1"/>
                        </a:solidFill>
                        <a:latin typeface="Comic Sans MS" pitchFamily="66" charset="0"/>
                        <a:ea typeface="+mn-ea"/>
                        <a:cs typeface="+mn-cs"/>
                      </a:endParaRPr>
                    </a:p>
                  </a:txBody>
                  <a:tcPr/>
                </a:tc>
                <a:tc gridSpan="2">
                  <a:txBody>
                    <a:bodyPr/>
                    <a:lstStyle/>
                    <a:p>
                      <a:endParaRPr lang="es-ES" dirty="0"/>
                    </a:p>
                  </a:txBody>
                  <a:tcPr/>
                </a:tc>
                <a:tc hMerge="1">
                  <a:txBody>
                    <a:bodyPr/>
                    <a:lstStyle/>
                    <a:p>
                      <a:pPr marL="0" algn="just" defTabSz="457200" rtl="0" eaLnBrk="1" latinLnBrk="0" hangingPunct="1"/>
                      <a:endParaRPr lang="es-ES" sz="1400" b="0" kern="1200" dirty="0">
                        <a:solidFill>
                          <a:schemeClr val="dk1"/>
                        </a:solidFill>
                        <a:latin typeface="Comic Sans MS" pitchFamily="66" charset="0"/>
                        <a:ea typeface="+mn-ea"/>
                        <a:cs typeface="+mn-cs"/>
                      </a:endParaRPr>
                    </a:p>
                  </a:txBody>
                  <a:tcPr>
                    <a:noFill/>
                  </a:tcPr>
                </a:tc>
                <a:tc gridSpan="2">
                  <a:txBody>
                    <a:bodyPr/>
                    <a:lstStyle/>
                    <a:p>
                      <a:endParaRPr lang="es-ES"/>
                    </a:p>
                  </a:txBody>
                  <a:tcPr/>
                </a:tc>
                <a:tc hMerge="1">
                  <a:txBody>
                    <a:bodyPr/>
                    <a:lstStyle/>
                    <a:p>
                      <a:endParaRPr lang="es-ES" dirty="0"/>
                    </a:p>
                  </a:txBody>
                  <a:tcPr/>
                </a:tc>
                <a:tc gridSpan="2">
                  <a:txBody>
                    <a:bodyPr/>
                    <a:lstStyle/>
                    <a:p>
                      <a:endParaRPr lang="es-ES" dirty="0"/>
                    </a:p>
                  </a:txBody>
                  <a:tcPr/>
                </a:tc>
                <a:tc hMerge="1">
                  <a:txBody>
                    <a:bodyPr/>
                    <a:lstStyle/>
                    <a:p>
                      <a:endParaRPr lang="es-ES" dirty="0"/>
                    </a:p>
                  </a:txBody>
                  <a:tcPr/>
                </a:tc>
                <a:tc gridSpan="2">
                  <a:txBody>
                    <a:bodyPr/>
                    <a:lstStyle/>
                    <a:p>
                      <a:endParaRPr lang="es-ES"/>
                    </a:p>
                  </a:txBody>
                  <a:tcPr>
                    <a:noFill/>
                  </a:tcPr>
                </a:tc>
                <a:tc hMerge="1">
                  <a:txBody>
                    <a:bodyPr/>
                    <a:lstStyle/>
                    <a:p>
                      <a:endParaRPr lang="es-ES" dirty="0"/>
                    </a:p>
                  </a:txBody>
                  <a:tcPr/>
                </a:tc>
                <a:tc gridSpan="2">
                  <a:txBody>
                    <a:bodyPr/>
                    <a:lstStyle/>
                    <a:p>
                      <a:endParaRPr lang="es-ES" dirty="0"/>
                    </a:p>
                  </a:txBody>
                  <a:tcPr>
                    <a:noFill/>
                  </a:tcPr>
                </a:tc>
                <a:tc hMerge="1">
                  <a:txBody>
                    <a:bodyPr/>
                    <a:lstStyle/>
                    <a:p>
                      <a:endParaRPr lang="es-ES" dirty="0"/>
                    </a:p>
                  </a:txBody>
                  <a:tcPr/>
                </a:tc>
                <a:tc gridSpan="2">
                  <a:txBody>
                    <a:bodyPr/>
                    <a:lstStyle/>
                    <a:p>
                      <a:endParaRPr lang="es-ES"/>
                    </a:p>
                  </a:txBody>
                  <a:tcPr/>
                </a:tc>
                <a:tc hMerge="1">
                  <a:txBody>
                    <a:bodyPr/>
                    <a:lstStyle/>
                    <a:p>
                      <a:endParaRPr lang="es-ES" dirty="0"/>
                    </a:p>
                  </a:txBody>
                  <a:tcPr/>
                </a:tc>
                <a:tc gridSpan="2">
                  <a:txBody>
                    <a:bodyPr/>
                    <a:lstStyle/>
                    <a:p>
                      <a:endParaRPr lang="es-ES"/>
                    </a:p>
                  </a:txBody>
                  <a:tcPr/>
                </a:tc>
                <a:tc hMerge="1">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r>
              <a:tr h="341394">
                <a:tc vMerge="1">
                  <a:txBody>
                    <a:bodyPr/>
                    <a:lstStyle/>
                    <a:p>
                      <a:endParaRPr lang="es-ES"/>
                    </a:p>
                  </a:txBody>
                  <a:tcPr/>
                </a:tc>
                <a:tc>
                  <a:txBody>
                    <a:bodyPr/>
                    <a:lstStyle/>
                    <a:p>
                      <a:pPr algn="just"/>
                      <a:endParaRPr lang="es-ES" sz="1600" b="0" dirty="0" smtClean="0">
                        <a:latin typeface="Comic Sans MS" pitchFamily="66" charset="0"/>
                      </a:endParaRPr>
                    </a:p>
                  </a:txBody>
                  <a:tcPr/>
                </a:tc>
                <a:tc>
                  <a:txBody>
                    <a:bodyPr/>
                    <a:lstStyle/>
                    <a:p>
                      <a:endParaRPr lang="es-ES" dirty="0"/>
                    </a:p>
                  </a:txBody>
                  <a:tcPr/>
                </a:tc>
                <a:tc>
                  <a:txBody>
                    <a:bodyPr/>
                    <a:lstStyle/>
                    <a:p>
                      <a:endParaRPr lang="es-ES" sz="1600" b="1" dirty="0">
                        <a:solidFill>
                          <a:srgbClr val="FF0000"/>
                        </a:solidFill>
                        <a:latin typeface="+mn-lt"/>
                      </a:endParaRPr>
                    </a:p>
                  </a:txBody>
                  <a:tcPr/>
                </a:tc>
                <a:tc gridSpan="2">
                  <a:txBody>
                    <a:bodyPr/>
                    <a:lstStyle/>
                    <a:p>
                      <a:endParaRPr lang="es-ES" sz="1600" b="1" dirty="0">
                        <a:solidFill>
                          <a:srgbClr val="FF0000"/>
                        </a:solidFill>
                      </a:endParaRPr>
                    </a:p>
                  </a:txBody>
                  <a:tcPr/>
                </a:tc>
                <a:tc hMerge="1">
                  <a:txBody>
                    <a:bodyPr/>
                    <a:lstStyle/>
                    <a:p>
                      <a:endParaRPr lang="es-ES"/>
                    </a:p>
                  </a:txBody>
                  <a:tcPr/>
                </a:tc>
                <a:tc>
                  <a:txBody>
                    <a:bodyPr/>
                    <a:lstStyle/>
                    <a:p>
                      <a:endParaRPr lang="es-ES" sz="1600" b="1" dirty="0">
                        <a:solidFill>
                          <a:srgbClr val="FF0000"/>
                        </a:solidFill>
                      </a:endParaRPr>
                    </a:p>
                  </a:txBody>
                  <a:tcPr/>
                </a:tc>
                <a:tc>
                  <a:txBody>
                    <a:bodyPr/>
                    <a:lstStyle/>
                    <a:p>
                      <a:endParaRPr lang="es-ES" sz="1600" b="1" dirty="0">
                        <a:solidFill>
                          <a:srgbClr val="FF0000"/>
                        </a:solidFill>
                      </a:endParaRPr>
                    </a:p>
                  </a:txBody>
                  <a:tcPr/>
                </a:tc>
                <a:tc gridSpan="2">
                  <a:txBody>
                    <a:bodyPr/>
                    <a:lstStyle/>
                    <a:p>
                      <a:endParaRPr lang="es-ES" sz="1600" b="1" dirty="0">
                        <a:solidFill>
                          <a:srgbClr val="FF0000"/>
                        </a:solidFill>
                      </a:endParaRPr>
                    </a:p>
                  </a:txBody>
                  <a:tcPr/>
                </a:tc>
                <a:tc hMerge="1">
                  <a:txBody>
                    <a:bodyPr/>
                    <a:lstStyle/>
                    <a:p>
                      <a:endParaRPr lang="es-ES"/>
                    </a:p>
                  </a:txBody>
                  <a:tcPr/>
                </a:tc>
                <a:tc>
                  <a:txBody>
                    <a:bodyPr/>
                    <a:lstStyle/>
                    <a:p>
                      <a:endParaRPr lang="es-ES" sz="1600" b="1" dirty="0">
                        <a:solidFill>
                          <a:srgbClr val="FF0000"/>
                        </a:solidFill>
                      </a:endParaRPr>
                    </a:p>
                  </a:txBody>
                  <a:tcPr/>
                </a:tc>
                <a:tc>
                  <a:txBody>
                    <a:bodyPr/>
                    <a:lstStyle/>
                    <a:p>
                      <a:endParaRPr lang="es-ES" sz="1600" b="1" dirty="0">
                        <a:solidFill>
                          <a:srgbClr val="FF0000"/>
                        </a:solidFill>
                      </a:endParaRPr>
                    </a:p>
                  </a:txBody>
                  <a:tcPr/>
                </a:tc>
                <a:tc gridSpan="2">
                  <a:txBody>
                    <a:bodyPr/>
                    <a:lstStyle/>
                    <a:p>
                      <a:endParaRPr lang="es-ES" sz="1600" b="1" dirty="0">
                        <a:solidFill>
                          <a:srgbClr val="FF0000"/>
                        </a:solidFill>
                      </a:endParaRPr>
                    </a:p>
                  </a:txBody>
                  <a:tcPr/>
                </a:tc>
                <a:tc hMerge="1">
                  <a:txBody>
                    <a:bodyPr/>
                    <a:lstStyle/>
                    <a:p>
                      <a:endParaRPr lang="es-ES"/>
                    </a:p>
                  </a:txBody>
                  <a:tcPr/>
                </a:tc>
                <a:tc>
                  <a:txBody>
                    <a:bodyPr/>
                    <a:lstStyle/>
                    <a:p>
                      <a:endParaRPr lang="es-ES" sz="1600" b="1" dirty="0">
                        <a:solidFill>
                          <a:srgbClr val="FF0000"/>
                        </a:solidFill>
                      </a:endParaRPr>
                    </a:p>
                  </a:txBody>
                  <a:tcPr/>
                </a:tc>
                <a:tc>
                  <a:txBody>
                    <a:bodyPr/>
                    <a:lstStyle/>
                    <a:p>
                      <a:endParaRPr lang="es-ES" sz="1600" b="1" dirty="0">
                        <a:solidFill>
                          <a:srgbClr val="FF0000"/>
                        </a:solidFill>
                      </a:endParaRPr>
                    </a:p>
                  </a:txBody>
                  <a:tcPr/>
                </a:tc>
                <a:tc gridSpan="2">
                  <a:txBody>
                    <a:bodyPr/>
                    <a:lstStyle/>
                    <a:p>
                      <a:endParaRPr lang="es-ES" sz="1600" b="1" dirty="0">
                        <a:solidFill>
                          <a:srgbClr val="FF0000"/>
                        </a:solidFill>
                      </a:endParaRPr>
                    </a:p>
                  </a:txBody>
                  <a:tcPr/>
                </a:tc>
                <a:tc hMerge="1">
                  <a:txBody>
                    <a:bodyPr/>
                    <a:lstStyle/>
                    <a:p>
                      <a:endParaRPr lang="es-ES"/>
                    </a:p>
                  </a:txBody>
                  <a:tcPr/>
                </a:tc>
                <a:tc>
                  <a:txBody>
                    <a:bodyPr/>
                    <a:lstStyle/>
                    <a:p>
                      <a:endParaRPr lang="es-ES" sz="1600" b="1" dirty="0">
                        <a:solidFill>
                          <a:srgbClr val="FF0000"/>
                        </a:solidFill>
                      </a:endParaRPr>
                    </a:p>
                  </a:txBody>
                  <a:tcPr/>
                </a:tc>
                <a:tc>
                  <a:txBody>
                    <a:bodyPr/>
                    <a:lstStyle/>
                    <a:p>
                      <a:endParaRPr lang="es-ES" sz="1600" b="1" dirty="0">
                        <a:solidFill>
                          <a:srgbClr val="FF0000"/>
                        </a:solidFill>
                      </a:endParaRPr>
                    </a:p>
                  </a:txBody>
                  <a:tcPr/>
                </a:tc>
                <a:tc>
                  <a:txBody>
                    <a:bodyPr/>
                    <a:lstStyle/>
                    <a:p>
                      <a:endParaRPr lang="es-ES" sz="1600" b="1" dirty="0">
                        <a:solidFill>
                          <a:srgbClr val="FF0000"/>
                        </a:solidFill>
                      </a:endParaRPr>
                    </a:p>
                  </a:txBody>
                  <a:tcPr/>
                </a:tc>
                <a:tc>
                  <a:txBody>
                    <a:bodyPr/>
                    <a:lstStyle/>
                    <a:p>
                      <a:endParaRPr lang="es-ES" sz="1600" b="1" dirty="0">
                        <a:solidFill>
                          <a:srgbClr val="FF0000"/>
                        </a:solidFill>
                      </a:endParaRPr>
                    </a:p>
                  </a:txBody>
                  <a:tcPr/>
                </a:tc>
              </a:tr>
              <a:tr h="341394">
                <a:tc rowSpan="2">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ES" sz="1400" b="0" dirty="0" smtClean="0">
                          <a:latin typeface="Comic Sans MS" pitchFamily="66" charset="0"/>
                        </a:rPr>
                        <a:t>Pablo</a:t>
                      </a:r>
                    </a:p>
                    <a:p>
                      <a:pPr algn="just"/>
                      <a:endParaRPr lang="es-ES" sz="1400" dirty="0">
                        <a:latin typeface="Comic Sans MS" pitchFamily="66" charset="0"/>
                      </a:endParaRPr>
                    </a:p>
                  </a:txBody>
                  <a:tcPr/>
                </a:tc>
                <a:tc>
                  <a:txBody>
                    <a:bodyPr/>
                    <a:lstStyle/>
                    <a:p>
                      <a:pPr algn="just"/>
                      <a:endParaRPr lang="es-ES" sz="1400" b="0" dirty="0">
                        <a:latin typeface="Comic Sans MS" pitchFamily="66" charset="0"/>
                      </a:endParaRPr>
                    </a:p>
                  </a:txBody>
                  <a:tcPr/>
                </a:tc>
                <a:tc>
                  <a:txBody>
                    <a:bodyPr/>
                    <a:lstStyle/>
                    <a:p>
                      <a:pPr algn="just"/>
                      <a:endParaRPr lang="es-ES" sz="1400" b="0" dirty="0">
                        <a:latin typeface="Comic Sans MS" pitchFamily="66" charset="0"/>
                      </a:endParaRPr>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r>
              <a:tr h="341394">
                <a:tc vMerge="1">
                  <a:txBody>
                    <a:bodyPr/>
                    <a:lstStyle/>
                    <a:p>
                      <a:endParaRPr lang="es-ES"/>
                    </a:p>
                  </a:txBody>
                  <a:tcPr/>
                </a:tc>
                <a:tc>
                  <a:txBody>
                    <a:bodyPr/>
                    <a:lstStyle/>
                    <a:p>
                      <a:pPr marL="0" algn="just" defTabSz="914400" rtl="0" eaLnBrk="1" latinLnBrk="0" hangingPunct="1"/>
                      <a:endParaRPr lang="es-ES" sz="1600" b="0" kern="1200" dirty="0" smtClean="0">
                        <a:solidFill>
                          <a:schemeClr val="dk1"/>
                        </a:solidFill>
                        <a:latin typeface="Comic Sans MS" pitchFamily="66" charset="0"/>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1600" b="0" kern="1200" dirty="0" smtClean="0">
                        <a:solidFill>
                          <a:schemeClr val="dk1"/>
                        </a:solidFill>
                        <a:latin typeface="Comic Sans MS" pitchFamily="66" charset="0"/>
                        <a:ea typeface="+mn-ea"/>
                        <a:cs typeface="+mn-cs"/>
                      </a:endParaRPr>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r>
              <a:tr h="341394">
                <a:tc rowSpan="2">
                  <a:txBody>
                    <a:bodyPr/>
                    <a:lstStyle/>
                    <a:p>
                      <a:pPr algn="just"/>
                      <a:r>
                        <a:rPr lang="es-ES" sz="1400" kern="1200" baseline="0" dirty="0" smtClean="0">
                          <a:solidFill>
                            <a:schemeClr val="dk1"/>
                          </a:solidFill>
                          <a:latin typeface="Comic Sans MS" pitchFamily="66" charset="0"/>
                          <a:ea typeface="+mn-ea"/>
                          <a:cs typeface="+mn-cs"/>
                        </a:rPr>
                        <a:t>Ana</a:t>
                      </a:r>
                    </a:p>
                  </a:txBody>
                  <a:tcPr/>
                </a:tc>
                <a:tc>
                  <a:txBody>
                    <a:bodyPr/>
                    <a:lstStyle/>
                    <a:p>
                      <a:pPr algn="just"/>
                      <a:endParaRPr lang="es-ES" sz="1400" b="0" dirty="0">
                        <a:latin typeface="Comic Sans MS" pitchFamily="66" charset="0"/>
                      </a:endParaRPr>
                    </a:p>
                  </a:txBody>
                  <a:tcPr/>
                </a:tc>
                <a:tc>
                  <a:txBody>
                    <a:bodyPr/>
                    <a:lstStyle/>
                    <a:p>
                      <a:pPr algn="just"/>
                      <a:endParaRPr lang="es-ES" sz="1400" b="0" dirty="0">
                        <a:latin typeface="Comic Sans MS" pitchFamily="66" charset="0"/>
                      </a:endParaRPr>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r>
              <a:tr h="341394">
                <a:tc vMerge="1">
                  <a:txBody>
                    <a:bodyPr/>
                    <a:lstStyle/>
                    <a:p>
                      <a:endParaRPr lang="es-ES"/>
                    </a:p>
                  </a:txBody>
                  <a:tcPr/>
                </a:tc>
                <a:tc>
                  <a:txBody>
                    <a:bodyPr/>
                    <a:lstStyle/>
                    <a:p>
                      <a:pPr marL="0" algn="just" defTabSz="914400" rtl="0" eaLnBrk="1" latinLnBrk="0" hangingPunct="1"/>
                      <a:endParaRPr lang="es-ES" sz="1600" b="0" kern="1200" dirty="0" smtClean="0">
                        <a:solidFill>
                          <a:schemeClr val="dk1"/>
                        </a:solidFill>
                        <a:latin typeface="Comic Sans MS" pitchFamily="66" charset="0"/>
                        <a:ea typeface="+mn-ea"/>
                        <a:cs typeface="+mn-cs"/>
                      </a:endParaRPr>
                    </a:p>
                  </a:txBody>
                  <a:tcPr/>
                </a:tc>
                <a:tc>
                  <a:txBody>
                    <a:bodyPr/>
                    <a:lstStyle/>
                    <a:p>
                      <a:pPr marL="0" algn="just" defTabSz="914400" rtl="0" eaLnBrk="1" latinLnBrk="0" hangingPunct="1"/>
                      <a:endParaRPr lang="es-ES" sz="1600" b="0" kern="1200" dirty="0">
                        <a:solidFill>
                          <a:schemeClr val="dk1"/>
                        </a:solidFill>
                        <a:latin typeface="Comic Sans MS" pitchFamily="66" charset="0"/>
                        <a:ea typeface="+mn-ea"/>
                        <a:cs typeface="+mn-cs"/>
                      </a:endParaRPr>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r>
              <a:tr h="341394">
                <a:tc rowSpan="2">
                  <a:txBody>
                    <a:bodyPr/>
                    <a:lstStyle/>
                    <a:p>
                      <a:pPr algn="just"/>
                      <a:r>
                        <a:rPr lang="es-ES" sz="1400" dirty="0" smtClean="0">
                          <a:latin typeface="Comic Sans MS" pitchFamily="66" charset="0"/>
                        </a:rPr>
                        <a:t>Juan</a:t>
                      </a:r>
                      <a:endParaRPr lang="es-ES" sz="1400" dirty="0">
                        <a:latin typeface="Comic Sans MS" pitchFamily="66" charset="0"/>
                      </a:endParaRPr>
                    </a:p>
                  </a:txBody>
                  <a:tcPr/>
                </a:tc>
                <a:tc>
                  <a:txBody>
                    <a:bodyPr/>
                    <a:lstStyle/>
                    <a:p>
                      <a:pPr algn="just"/>
                      <a:endParaRPr lang="es-ES" sz="1400" b="0" dirty="0">
                        <a:latin typeface="Comic Sans MS" pitchFamily="66" charset="0"/>
                      </a:endParaRPr>
                    </a:p>
                  </a:txBody>
                  <a:tcPr/>
                </a:tc>
                <a:tc>
                  <a:txBody>
                    <a:bodyPr/>
                    <a:lstStyle/>
                    <a:p>
                      <a:pPr algn="just"/>
                      <a:endParaRPr lang="es-ES" sz="1400" b="0" dirty="0">
                        <a:latin typeface="Comic Sans MS" pitchFamily="66" charset="0"/>
                      </a:endParaRPr>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r>
              <a:tr h="341394">
                <a:tc vMerge="1">
                  <a:txBody>
                    <a:bodyPr/>
                    <a:lstStyle/>
                    <a:p>
                      <a:endParaRPr lang="es-ES"/>
                    </a:p>
                  </a:txBody>
                  <a:tcPr/>
                </a:tc>
                <a:tc>
                  <a:txBody>
                    <a:bodyPr/>
                    <a:lstStyle/>
                    <a:p>
                      <a:pPr marL="0" algn="just" defTabSz="914400" rtl="0" eaLnBrk="1" latinLnBrk="0" hangingPunct="1"/>
                      <a:endParaRPr lang="es-ES" sz="1600" b="0" kern="1200" dirty="0" smtClean="0">
                        <a:solidFill>
                          <a:schemeClr val="dk1"/>
                        </a:solidFill>
                        <a:latin typeface="Comic Sans MS" pitchFamily="66" charset="0"/>
                        <a:ea typeface="+mn-ea"/>
                        <a:cs typeface="+mn-cs"/>
                      </a:endParaRPr>
                    </a:p>
                  </a:txBody>
                  <a:tcPr/>
                </a:tc>
                <a:tc>
                  <a:txBody>
                    <a:bodyPr/>
                    <a:lstStyle/>
                    <a:p>
                      <a:pPr marL="0" algn="just" defTabSz="914400" rtl="0" eaLnBrk="1" latinLnBrk="0" hangingPunct="1"/>
                      <a:endParaRPr lang="es-ES" sz="1600" b="0" kern="1200" dirty="0">
                        <a:solidFill>
                          <a:schemeClr val="dk1"/>
                        </a:solidFill>
                        <a:latin typeface="Comic Sans MS" pitchFamily="66" charset="0"/>
                        <a:ea typeface="+mn-ea"/>
                        <a:cs typeface="+mn-cs"/>
                      </a:endParaRPr>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gridSpan="2">
                  <a:txBody>
                    <a:bodyPr/>
                    <a:lstStyle/>
                    <a:p>
                      <a:endParaRPr lang="es-ES" dirty="0"/>
                    </a:p>
                  </a:txBody>
                  <a:tcPr/>
                </a:tc>
                <a:tc hMerge="1">
                  <a:txBody>
                    <a:bodyPr/>
                    <a:lstStyle/>
                    <a:p>
                      <a:endParaRPr lang="es-ES"/>
                    </a:p>
                  </a:txBody>
                  <a:tcPr/>
                </a:tc>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r>
              <a:tr h="284495">
                <a:tc gridSpan="22">
                  <a:txBody>
                    <a:bodyPr/>
                    <a:lstStyle/>
                    <a:p>
                      <a:pPr marL="0" marR="0" indent="0" algn="just" defTabSz="914400" rtl="0" eaLnBrk="1" fontAlgn="auto" latinLnBrk="0" hangingPunct="1">
                        <a:lnSpc>
                          <a:spcPct val="100000"/>
                        </a:lnSpc>
                        <a:spcBef>
                          <a:spcPts val="0"/>
                        </a:spcBef>
                        <a:spcAft>
                          <a:spcPts val="0"/>
                        </a:spcAft>
                        <a:buClrTx/>
                        <a:buSzTx/>
                        <a:buFont typeface="Arial" charset="0"/>
                        <a:buNone/>
                        <a:tabLst/>
                        <a:defRPr/>
                      </a:pPr>
                      <a:endParaRPr lang="es-ES" sz="1400" dirty="0" smtClean="0">
                        <a:latin typeface="Comic Sans MS" pitchFamily="66" charset="0"/>
                      </a:endParaRPr>
                    </a:p>
                  </a:txBody>
                  <a:tcPr/>
                </a:tc>
                <a:tc hMerge="1">
                  <a:txBody>
                    <a:bodyPr/>
                    <a:lstStyle/>
                    <a:p>
                      <a:pPr algn="just"/>
                      <a:endParaRPr lang="es-ES" sz="1400" kern="1200" baseline="0" dirty="0">
                        <a:solidFill>
                          <a:schemeClr val="dk1"/>
                        </a:solidFill>
                        <a:latin typeface="Comic Sans MS" pitchFamily="66" charset="0"/>
                        <a:ea typeface="+mn-ea"/>
                        <a:cs typeface="+mn-cs"/>
                      </a:endParaRPr>
                    </a:p>
                  </a:txBody>
                  <a:tcPr/>
                </a:tc>
                <a:tc hMerge="1">
                  <a:txBody>
                    <a:bodyPr/>
                    <a:lstStyle/>
                    <a:p>
                      <a:endParaRPr lang="es-ES"/>
                    </a:p>
                  </a:txBody>
                  <a:tcPr/>
                </a:tc>
                <a:tc hMerge="1">
                  <a:txBody>
                    <a:bodyPr/>
                    <a:lstStyle/>
                    <a:p>
                      <a:endParaRPr lang="es-ES" dirty="0"/>
                    </a:p>
                  </a:txBody>
                  <a:tcPr/>
                </a:tc>
                <a:tc hMerge="1">
                  <a:txBody>
                    <a:bodyPr/>
                    <a:lstStyle/>
                    <a:p>
                      <a:endParaRPr lang="es-ES" dirty="0"/>
                    </a:p>
                  </a:txBody>
                  <a:tcPr/>
                </a:tc>
                <a:tc hMerge="1">
                  <a:txBody>
                    <a:bodyPr/>
                    <a:lstStyle/>
                    <a:p>
                      <a:endParaRPr lang="es-ES"/>
                    </a:p>
                  </a:txBody>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tc hMerge="1">
                  <a:txBody>
                    <a:bodyPr/>
                    <a:lstStyle/>
                    <a:p>
                      <a:endParaRPr lang="es-ES"/>
                    </a:p>
                  </a:txBody>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tc hMerge="1">
                  <a:txBody>
                    <a:bodyPr/>
                    <a:lstStyle/>
                    <a:p>
                      <a:endParaRPr lang="es-ES"/>
                    </a:p>
                  </a:txBody>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tc hMerge="1">
                  <a:txBody>
                    <a:bodyPr/>
                    <a:lstStyle/>
                    <a:p>
                      <a:endParaRPr lang="es-ES"/>
                    </a:p>
                  </a:txBody>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tr>
            </a:tbl>
          </a:graphicData>
        </a:graphic>
      </p:graphicFrame>
      <p:sp>
        <p:nvSpPr>
          <p:cNvPr id="4" name="Rectángulo redondeado 3"/>
          <p:cNvSpPr/>
          <p:nvPr/>
        </p:nvSpPr>
        <p:spPr>
          <a:xfrm>
            <a:off x="2975020" y="502276"/>
            <a:ext cx="7701566" cy="11719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p:cNvSpPr txBox="1"/>
          <p:nvPr/>
        </p:nvSpPr>
        <p:spPr>
          <a:xfrm>
            <a:off x="3097369" y="502276"/>
            <a:ext cx="7456868" cy="1200329"/>
          </a:xfrm>
          <a:prstGeom prst="rect">
            <a:avLst/>
          </a:prstGeom>
          <a:noFill/>
        </p:spPr>
        <p:txBody>
          <a:bodyPr wrap="square" rtlCol="0">
            <a:spAutoFit/>
          </a:bodyPr>
          <a:lstStyle/>
          <a:p>
            <a:r>
              <a:rPr lang="es-ES" dirty="0"/>
              <a:t>Nombre del </a:t>
            </a:r>
            <a:r>
              <a:rPr lang="es-ES" dirty="0" smtClean="0"/>
              <a:t>profesor:</a:t>
            </a:r>
            <a:endParaRPr lang="es-ES" dirty="0"/>
          </a:p>
          <a:p>
            <a:r>
              <a:rPr lang="es-ES" dirty="0"/>
              <a:t>Fecha:</a:t>
            </a:r>
          </a:p>
          <a:p>
            <a:r>
              <a:rPr lang="es-ES" dirty="0"/>
              <a:t>Nombre de la actividad:</a:t>
            </a:r>
          </a:p>
          <a:p>
            <a:r>
              <a:rPr lang="es-ES" dirty="0"/>
              <a:t>Competencia:</a:t>
            </a:r>
          </a:p>
        </p:txBody>
      </p:sp>
      <p:sp>
        <p:nvSpPr>
          <p:cNvPr id="2" name="Marcador de número de diapositiva 1"/>
          <p:cNvSpPr>
            <a:spLocks noGrp="1"/>
          </p:cNvSpPr>
          <p:nvPr>
            <p:ph type="sldNum" sz="quarter" idx="12"/>
          </p:nvPr>
        </p:nvSpPr>
        <p:spPr/>
        <p:txBody>
          <a:bodyPr/>
          <a:lstStyle/>
          <a:p>
            <a:pPr>
              <a:defRPr/>
            </a:pPr>
            <a:fld id="{3D478F44-1DC1-43A7-AE39-C8812CE7A92D}" type="slidenum">
              <a:rPr lang="en-US" smtClean="0"/>
              <a:pPr>
                <a:defRPr/>
              </a:pPr>
              <a:t>53</a:t>
            </a:fld>
            <a:endParaRPr lang="en-US"/>
          </a:p>
        </p:txBody>
      </p:sp>
    </p:spTree>
    <p:extLst>
      <p:ext uri="{BB962C8B-B14F-4D97-AF65-F5344CB8AC3E}">
        <p14:creationId xmlns:p14="http://schemas.microsoft.com/office/powerpoint/2010/main" val="102428914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86285" y="1167403"/>
            <a:ext cx="9057914" cy="5690597"/>
          </a:xfrm>
        </p:spPr>
        <p:txBody>
          <a:bodyPr/>
          <a:lstStyle/>
          <a:p>
            <a:pPr marL="0" indent="0" algn="ctr">
              <a:buNone/>
            </a:pPr>
            <a:r>
              <a:rPr lang="es-ES" b="1" dirty="0" smtClean="0">
                <a:latin typeface="Comic Sans MS" panose="030F0702030302020204" pitchFamily="66" charset="0"/>
                <a:ea typeface="Calibri" panose="020F0502020204030204" pitchFamily="34" charset="0"/>
                <a:cs typeface="Futura-Bold"/>
              </a:rPr>
              <a:t>La Rúbrica. ¿Qué </a:t>
            </a:r>
            <a:r>
              <a:rPr lang="es-ES" b="1" dirty="0">
                <a:latin typeface="Comic Sans MS" panose="030F0702030302020204" pitchFamily="66" charset="0"/>
                <a:ea typeface="Calibri" panose="020F0502020204030204" pitchFamily="34" charset="0"/>
                <a:cs typeface="Futura-Bold"/>
              </a:rPr>
              <a:t>es una rúbrica</a:t>
            </a:r>
            <a:r>
              <a:rPr lang="es-ES" b="1" dirty="0" smtClean="0">
                <a:latin typeface="Comic Sans MS" panose="030F0702030302020204" pitchFamily="66" charset="0"/>
                <a:ea typeface="Calibri" panose="020F0502020204030204" pitchFamily="34" charset="0"/>
                <a:cs typeface="Futura-Bold"/>
              </a:rPr>
              <a:t>?</a:t>
            </a: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Una rúbrica, o Escala de Valoración es </a:t>
            </a:r>
            <a:r>
              <a:rPr lang="es-ES" dirty="0">
                <a:latin typeface="Comic Sans MS" panose="030F0702030302020204" pitchFamily="66" charset="0"/>
                <a:ea typeface="Calibri" panose="020F0502020204030204" pitchFamily="34" charset="0"/>
                <a:cs typeface="BernhardModernStd-Roman"/>
              </a:rPr>
              <a:t>una guía que intenta evaluar el funcionamiento de un alumno basado en la </a:t>
            </a:r>
            <a:r>
              <a:rPr lang="es-ES" dirty="0">
                <a:solidFill>
                  <a:srgbClr val="FF0000"/>
                </a:solidFill>
                <a:latin typeface="Comic Sans MS" panose="030F0702030302020204" pitchFamily="66" charset="0"/>
                <a:ea typeface="Calibri" panose="020F0502020204030204" pitchFamily="34" charset="0"/>
                <a:cs typeface="BernhardModernStd-Roman"/>
              </a:rPr>
              <a:t>suma de una gama completa de criterios </a:t>
            </a:r>
            <a:r>
              <a:rPr lang="es-ES" dirty="0">
                <a:latin typeface="Comic Sans MS" panose="030F0702030302020204" pitchFamily="66" charset="0"/>
                <a:ea typeface="Calibri" panose="020F0502020204030204" pitchFamily="34" charset="0"/>
                <a:cs typeface="BernhardModernStd-Roman"/>
              </a:rPr>
              <a:t>más que una sola cuenta numérica.</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Una </a:t>
            </a:r>
            <a:r>
              <a:rPr lang="es-ES" dirty="0">
                <a:latin typeface="Comic Sans MS" panose="030F0702030302020204" pitchFamily="66" charset="0"/>
                <a:ea typeface="Calibri" panose="020F0502020204030204" pitchFamily="34" charset="0"/>
                <a:cs typeface="BernhardModernStd-Roman"/>
              </a:rPr>
              <a:t>rúbrica es una herramienta de evaluación usada para medir el trabajo de los alumnos.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Una </a:t>
            </a:r>
            <a:r>
              <a:rPr lang="es-ES" dirty="0">
                <a:latin typeface="Comic Sans MS" panose="030F0702030302020204" pitchFamily="66" charset="0"/>
                <a:ea typeface="Calibri" panose="020F0502020204030204" pitchFamily="34" charset="0"/>
                <a:cs typeface="BernhardModernStd-Roman"/>
              </a:rPr>
              <a:t>rúbrica es una guía de trabajo tanto para los alumnos como para los docentes. Normalmente </a:t>
            </a:r>
            <a:r>
              <a:rPr lang="es-ES" dirty="0">
                <a:solidFill>
                  <a:srgbClr val="FF0000"/>
                </a:solidFill>
                <a:latin typeface="Comic Sans MS" panose="030F0702030302020204" pitchFamily="66" charset="0"/>
                <a:ea typeface="Calibri" panose="020F0502020204030204" pitchFamily="34" charset="0"/>
                <a:cs typeface="BernhardModernStd-Roman"/>
              </a:rPr>
              <a:t>se entrega a los alumnos antes de iniciar un determinado trabajo</a:t>
            </a:r>
            <a:r>
              <a:rPr lang="es-ES" dirty="0">
                <a:latin typeface="Comic Sans MS" panose="030F0702030302020204" pitchFamily="66" charset="0"/>
                <a:ea typeface="Calibri" panose="020F0502020204030204" pitchFamily="34" charset="0"/>
                <a:cs typeface="BernhardModernStd-Roman"/>
              </a:rPr>
              <a:t> para ayudarlos a pensar sobre los criterios en los cuales su trabajo será juzgado.</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Una </a:t>
            </a:r>
            <a:r>
              <a:rPr lang="es-ES" dirty="0">
                <a:latin typeface="Comic Sans MS" panose="030F0702030302020204" pitchFamily="66" charset="0"/>
                <a:ea typeface="Calibri" panose="020F0502020204030204" pitchFamily="34" charset="0"/>
                <a:cs typeface="BernhardModernStd-Roman"/>
              </a:rPr>
              <a:t>rúbrica favorece el proceso de enseñanza aprendizaje</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54</a:t>
            </a:fld>
            <a:endParaRPr lang="en-US" smtClean="0">
              <a:solidFill>
                <a:srgbClr val="FEFFFF"/>
              </a:solidFill>
            </a:endParaRPr>
          </a:p>
        </p:txBody>
      </p:sp>
      <p:sp>
        <p:nvSpPr>
          <p:cNvPr id="5" name="Título 1"/>
          <p:cNvSpPr>
            <a:spLocks noGrp="1"/>
          </p:cNvSpPr>
          <p:nvPr>
            <p:ph type="title"/>
          </p:nvPr>
        </p:nvSpPr>
        <p:spPr>
          <a:xfrm>
            <a:off x="1491916" y="161925"/>
            <a:ext cx="10012697"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13586556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74254" y="787400"/>
            <a:ext cx="8877441" cy="5974008"/>
          </a:xfrm>
        </p:spPr>
        <p:txBody>
          <a:bodyPr/>
          <a:lstStyle/>
          <a:p>
            <a:pPr lvl="0" algn="ctr">
              <a:lnSpc>
                <a:spcPct val="115000"/>
              </a:lnSpc>
              <a:spcAft>
                <a:spcPts val="0"/>
              </a:spcAft>
              <a:buClr>
                <a:srgbClr val="A53010"/>
              </a:buClr>
              <a:buNone/>
            </a:pPr>
            <a:r>
              <a:rPr lang="es-ES" dirty="0">
                <a:latin typeface="Comic Sans MS" panose="030F0702030302020204" pitchFamily="66" charset="0"/>
                <a:ea typeface="Calibri" panose="020F0502020204030204" pitchFamily="34" charset="0"/>
                <a:cs typeface="BernhardModernStd-Roman"/>
              </a:rPr>
              <a:t>¿Cómo se elaboran las </a:t>
            </a:r>
            <a:r>
              <a:rPr lang="es-ES" dirty="0" smtClean="0">
                <a:latin typeface="Comic Sans MS" panose="030F0702030302020204" pitchFamily="66" charset="0"/>
                <a:ea typeface="Calibri" panose="020F0502020204030204" pitchFamily="34" charset="0"/>
                <a:cs typeface="BernhardModernStd-Roman"/>
              </a:rPr>
              <a:t>Rúbricas</a:t>
            </a:r>
            <a:r>
              <a:rPr lang="es-ES" dirty="0">
                <a:latin typeface="Comic Sans MS" panose="030F0702030302020204" pitchFamily="66" charset="0"/>
                <a:ea typeface="Calibri" panose="020F0502020204030204" pitchFamily="34" charset="0"/>
                <a:cs typeface="BernhardModernStd-Roman"/>
              </a:rPr>
              <a:t>?</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buClr>
                <a:srgbClr val="A53010"/>
              </a:buClr>
            </a:pPr>
            <a:r>
              <a:rPr lang="es-ES" dirty="0">
                <a:latin typeface="Comic Sans MS" panose="030F0702030302020204" pitchFamily="66" charset="0"/>
                <a:ea typeface="Calibri" panose="020F0502020204030204" pitchFamily="34" charset="0"/>
                <a:cs typeface="BernhardModernStd-Roman"/>
              </a:rPr>
              <a:t>Por lo general las rúbricas se elaboran en forma de tabla donde </a:t>
            </a:r>
            <a:r>
              <a:rPr lang="es-ES" dirty="0">
                <a:solidFill>
                  <a:srgbClr val="FF0000"/>
                </a:solidFill>
                <a:latin typeface="Comic Sans MS" panose="030F0702030302020204" pitchFamily="66" charset="0"/>
                <a:ea typeface="Calibri" panose="020F0502020204030204" pitchFamily="34" charset="0"/>
                <a:cs typeface="BernhardModernStd-Roman"/>
              </a:rPr>
              <a:t>se colocan los criterios que se pretenden evaluar en forma vertical y los rangos de calificación </a:t>
            </a:r>
            <a:r>
              <a:rPr lang="es-ES" dirty="0" smtClean="0">
                <a:solidFill>
                  <a:srgbClr val="FF0000"/>
                </a:solidFill>
                <a:latin typeface="Comic Sans MS" panose="030F0702030302020204" pitchFamily="66" charset="0"/>
                <a:ea typeface="Calibri" panose="020F0502020204030204" pitchFamily="34" charset="0"/>
                <a:cs typeface="BernhardModernStd-Roman"/>
              </a:rPr>
              <a:t>a aplicar en cada criterio, de </a:t>
            </a:r>
            <a:r>
              <a:rPr lang="es-ES" dirty="0">
                <a:solidFill>
                  <a:srgbClr val="FF0000"/>
                </a:solidFill>
                <a:latin typeface="Comic Sans MS" panose="030F0702030302020204" pitchFamily="66" charset="0"/>
                <a:ea typeface="Calibri" panose="020F0502020204030204" pitchFamily="34" charset="0"/>
                <a:cs typeface="BernhardModernStd-Roman"/>
              </a:rPr>
              <a:t>forma horizontal</a:t>
            </a:r>
            <a:r>
              <a:rPr lang="es-ES" dirty="0" smtClean="0">
                <a:solidFill>
                  <a:srgbClr val="FF0000"/>
                </a:solidFill>
                <a:latin typeface="Comic Sans MS" panose="030F0702030302020204" pitchFamily="66" charset="0"/>
                <a:ea typeface="Calibri" panose="020F0502020204030204" pitchFamily="34" charset="0"/>
                <a:cs typeface="BernhardModernStd-Roman"/>
              </a:rPr>
              <a:t>.</a:t>
            </a:r>
          </a:p>
          <a:p>
            <a:pPr algn="just"/>
            <a:r>
              <a:rPr lang="es-ES" dirty="0" smtClean="0">
                <a:latin typeface="Comic Sans MS" panose="030F0702030302020204" pitchFamily="66" charset="0"/>
                <a:ea typeface="Calibri" panose="020F0502020204030204" pitchFamily="34" charset="0"/>
                <a:cs typeface="BernhardModernStd-Roman"/>
              </a:rPr>
              <a:t>La rúbrica sirve para </a:t>
            </a:r>
            <a:r>
              <a:rPr lang="es-ES" dirty="0" smtClean="0">
                <a:solidFill>
                  <a:srgbClr val="FF0000"/>
                </a:solidFill>
                <a:latin typeface="Comic Sans MS" panose="030F0702030302020204" pitchFamily="66" charset="0"/>
                <a:ea typeface="Calibri" panose="020F0502020204030204" pitchFamily="34" charset="0"/>
                <a:cs typeface="BernhardModernStd-Roman"/>
              </a:rPr>
              <a:t>tener una idea clara de lo que representa cada nivel en la escala de calificación</a:t>
            </a:r>
            <a:r>
              <a:rPr lang="es-ES" dirty="0" smtClean="0">
                <a:latin typeface="Comic Sans MS" panose="030F0702030302020204" pitchFamily="66" charset="0"/>
                <a:ea typeface="Calibri" panose="020F0502020204030204" pitchFamily="34" charset="0"/>
                <a:cs typeface="BernhardModernStd-Roman"/>
              </a:rPr>
              <a:t>. Por eso se describe el criterio en cada nivel. Así mismo, </a:t>
            </a:r>
            <a:r>
              <a:rPr lang="es-ES" dirty="0" smtClean="0">
                <a:solidFill>
                  <a:srgbClr val="FF0000"/>
                </a:solidFill>
                <a:latin typeface="Comic Sans MS" panose="030F0702030302020204" pitchFamily="66" charset="0"/>
                <a:ea typeface="Calibri" panose="020F0502020204030204" pitchFamily="34" charset="0"/>
                <a:cs typeface="BernhardModernStd-Roman"/>
              </a:rPr>
              <a:t>el alumno puede saber lo que ha alcanzado y le falta por desarrollar</a:t>
            </a:r>
            <a:r>
              <a:rPr lang="es-ES" dirty="0" smtClean="0">
                <a:latin typeface="Comic Sans MS" panose="030F0702030302020204" pitchFamily="66" charset="0"/>
                <a:ea typeface="Calibri" panose="020F0502020204030204" pitchFamily="34" charset="0"/>
                <a:cs typeface="BernhardModernStd-Roman"/>
              </a:rPr>
              <a:t>. Los rangos deben representar los grados de logro, por medio de grados o números. </a:t>
            </a:r>
          </a:p>
          <a:p>
            <a:pPr algn="just"/>
            <a:r>
              <a:rPr lang="es-PE" dirty="0" smtClean="0">
                <a:latin typeface="Comic Sans MS" panose="030F0702030302020204" pitchFamily="66" charset="0"/>
                <a:ea typeface="Calibri" panose="020F0502020204030204" pitchFamily="34" charset="0"/>
                <a:cs typeface="BernhardModernStd-Roman"/>
              </a:rPr>
              <a:t>Rubrica es, por tanto, una serie de criterios específicos contra los cuales se juzga un producto</a:t>
            </a:r>
          </a:p>
          <a:p>
            <a:pPr algn="just">
              <a:lnSpc>
                <a:spcPct val="90000"/>
              </a:lnSpc>
            </a:pPr>
            <a:r>
              <a:rPr lang="es-PE" dirty="0" smtClean="0">
                <a:latin typeface="Comic Sans MS" panose="030F0702030302020204" pitchFamily="66" charset="0"/>
                <a:ea typeface="Calibri" panose="020F0502020204030204" pitchFamily="34" charset="0"/>
                <a:cs typeface="BernhardModernStd-Roman"/>
              </a:rPr>
              <a:t>Los criterios reflejan los objetivos de aprendizaje para esa actividad.</a:t>
            </a:r>
          </a:p>
          <a:p>
            <a:pPr algn="just">
              <a:lnSpc>
                <a:spcPct val="90000"/>
              </a:lnSpc>
            </a:pPr>
            <a:r>
              <a:rPr lang="es-PE" dirty="0" smtClean="0">
                <a:latin typeface="Comic Sans MS" panose="030F0702030302020204" pitchFamily="66" charset="0"/>
                <a:ea typeface="Calibri" panose="020F0502020204030204" pitchFamily="34" charset="0"/>
                <a:cs typeface="BernhardModernStd-Roman"/>
              </a:rPr>
              <a:t>Se identifican diferentes niveles de logro para cada criterio Las características del patrón que señalan la calidad del trabajo para cada nivel están claramente descritas para cada criterio.</a:t>
            </a:r>
          </a:p>
          <a:p>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55</a:t>
            </a:fld>
            <a:endParaRPr lang="en-US" smtClean="0">
              <a:solidFill>
                <a:srgbClr val="FEFFFF"/>
              </a:solidFill>
            </a:endParaRPr>
          </a:p>
        </p:txBody>
      </p:sp>
      <p:sp>
        <p:nvSpPr>
          <p:cNvPr id="5" name="Título 1"/>
          <p:cNvSpPr>
            <a:spLocks noGrp="1"/>
          </p:cNvSpPr>
          <p:nvPr>
            <p:ph type="title"/>
          </p:nvPr>
        </p:nvSpPr>
        <p:spPr>
          <a:xfrm>
            <a:off x="1323474" y="161925"/>
            <a:ext cx="10181139" cy="625475"/>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40240417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74254" y="787400"/>
            <a:ext cx="8877441" cy="5974008"/>
          </a:xfrm>
        </p:spPr>
        <p:txBody>
          <a:bodyPr/>
          <a:lstStyle/>
          <a:p>
            <a:pPr algn="just">
              <a:lnSpc>
                <a:spcPct val="115000"/>
              </a:lnSpc>
              <a:spcAft>
                <a:spcPts val="0"/>
              </a:spcAft>
            </a:pPr>
            <a:r>
              <a:rPr lang="es-ES" dirty="0" smtClean="0">
                <a:latin typeface="Comic Sans MS" panose="030F0702030302020204" pitchFamily="66" charset="0"/>
                <a:ea typeface="Calibri" panose="020F0502020204030204" pitchFamily="34" charset="0"/>
                <a:cs typeface="BernhardModernStd-Roman"/>
              </a:rPr>
              <a:t>Cuando </a:t>
            </a:r>
            <a:r>
              <a:rPr lang="es-ES" dirty="0">
                <a:latin typeface="Comic Sans MS" panose="030F0702030302020204" pitchFamily="66" charset="0"/>
                <a:ea typeface="Calibri" panose="020F0502020204030204" pitchFamily="34" charset="0"/>
                <a:cs typeface="BernhardModernStd-Roman"/>
              </a:rPr>
              <a:t>se elabora una </a:t>
            </a:r>
            <a:r>
              <a:rPr lang="es-ES" dirty="0" smtClean="0">
                <a:latin typeface="Comic Sans MS" panose="030F0702030302020204" pitchFamily="66" charset="0"/>
                <a:ea typeface="Calibri" panose="020F0502020204030204" pitchFamily="34" charset="0"/>
                <a:cs typeface="BernhardModernStd-Roman"/>
              </a:rPr>
              <a:t>Rúbrica </a:t>
            </a:r>
            <a:r>
              <a:rPr lang="es-ES" dirty="0">
                <a:latin typeface="Comic Sans MS" panose="030F0702030302020204" pitchFamily="66" charset="0"/>
                <a:ea typeface="Calibri" panose="020F0502020204030204" pitchFamily="34" charset="0"/>
                <a:cs typeface="BernhardModernStd-Roman"/>
              </a:rPr>
              <a:t>se pueden tener en consideración las siguientes orientaciones: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15000"/>
              </a:lnSpc>
              <a:spcAft>
                <a:spcPts val="0"/>
              </a:spcAft>
              <a:buFont typeface="Wingdings" pitchFamily="2" charset="2"/>
              <a:buChar char="ü"/>
            </a:pPr>
            <a:r>
              <a:rPr lang="es-ES" dirty="0" smtClean="0">
                <a:latin typeface="Comic Sans MS" panose="030F0702030302020204" pitchFamily="66" charset="0"/>
                <a:ea typeface="Calibri" panose="020F0502020204030204" pitchFamily="34" charset="0"/>
                <a:cs typeface="BernhardModernStd-Roman"/>
              </a:rPr>
              <a:t>Elabore </a:t>
            </a:r>
            <a:r>
              <a:rPr lang="es-ES" dirty="0">
                <a:latin typeface="Comic Sans MS" panose="030F0702030302020204" pitchFamily="66" charset="0"/>
                <a:ea typeface="Calibri" panose="020F0502020204030204" pitchFamily="34" charset="0"/>
                <a:cs typeface="BernhardModernStd-Roman"/>
              </a:rPr>
              <a:t>un cuadro compuesto por dos ejes: uno horizontal y otro vertical</a:t>
            </a:r>
            <a:r>
              <a:rPr lang="es-ES" dirty="0" smtClean="0">
                <a:latin typeface="Comic Sans MS" panose="030F0702030302020204" pitchFamily="66" charset="0"/>
                <a:ea typeface="Calibri" panose="020F0502020204030204" pitchFamily="34" charset="0"/>
                <a:cs typeface="BernhardModernStd-Roman"/>
              </a:rPr>
              <a:t>. </a:t>
            </a:r>
          </a:p>
          <a:p>
            <a:pPr lvl="1" algn="just">
              <a:lnSpc>
                <a:spcPct val="115000"/>
              </a:lnSpc>
              <a:spcAft>
                <a:spcPts val="0"/>
              </a:spcAft>
              <a:buFont typeface="Wingdings" pitchFamily="2" charset="2"/>
              <a:buChar char="ü"/>
            </a:pPr>
            <a:r>
              <a:rPr lang="es-ES" dirty="0" smtClean="0">
                <a:latin typeface="Comic Sans MS" panose="030F0702030302020204" pitchFamily="66" charset="0"/>
                <a:ea typeface="Calibri" panose="020F0502020204030204" pitchFamily="34" charset="0"/>
                <a:cs typeface="BernhardModernStd-Roman"/>
              </a:rPr>
              <a:t>Seleccione </a:t>
            </a:r>
            <a:r>
              <a:rPr lang="es-ES" dirty="0">
                <a:latin typeface="Comic Sans MS" panose="030F0702030302020204" pitchFamily="66" charset="0"/>
                <a:ea typeface="Calibri" panose="020F0502020204030204" pitchFamily="34" charset="0"/>
                <a:cs typeface="BernhardModernStd-Roman"/>
              </a:rPr>
              <a:t>los aspectos que desea evaluar (criterios de evaluación) y ubíquelas en la primera columna del eje horizontal. Por ejemplo: claridad, dominio del tema, orden, comprensión, tiempo… según sea el caso</a:t>
            </a:r>
            <a:r>
              <a:rPr lang="es-ES" dirty="0" smtClean="0">
                <a:latin typeface="Comic Sans MS" panose="030F0702030302020204" pitchFamily="66" charset="0"/>
                <a:ea typeface="Calibri" panose="020F0502020204030204" pitchFamily="34" charset="0"/>
                <a:cs typeface="BernhardModernStd-Roman"/>
              </a:rPr>
              <a:t>.</a:t>
            </a:r>
          </a:p>
          <a:p>
            <a:pPr lvl="1" algn="just">
              <a:lnSpc>
                <a:spcPct val="115000"/>
              </a:lnSpc>
              <a:spcAft>
                <a:spcPts val="0"/>
              </a:spcAft>
              <a:buFont typeface="Wingdings" pitchFamily="2" charset="2"/>
              <a:buChar char="ü"/>
            </a:pPr>
            <a:r>
              <a:rPr lang="es-ES" dirty="0" smtClean="0">
                <a:latin typeface="Comic Sans MS" panose="030F0702030302020204" pitchFamily="66" charset="0"/>
                <a:ea typeface="Calibri" panose="020F0502020204030204" pitchFamily="34" charset="0"/>
                <a:cs typeface="BernhardModernStd-Roman"/>
              </a:rPr>
              <a:t> Si, por ejemplo para determinar si un o una estudiante comprendió el concepto de democracia usted puede tomar en cuenta los aspectos siguientes: Explicación Comprensión del concepto Identificación de los elementos del concepto Ejemplificación</a:t>
            </a:r>
          </a:p>
          <a:p>
            <a:pPr lvl="1" algn="just">
              <a:lnSpc>
                <a:spcPct val="115000"/>
              </a:lnSpc>
              <a:spcAft>
                <a:spcPts val="0"/>
              </a:spcAft>
              <a:buFont typeface="Wingdings" pitchFamily="2" charset="2"/>
              <a:buChar char="ü"/>
            </a:pPr>
            <a:r>
              <a:rPr lang="es-ES" dirty="0" smtClean="0">
                <a:latin typeface="Comic Sans MS" panose="030F0702030302020204" pitchFamily="66" charset="0"/>
                <a:ea typeface="Calibri" panose="020F0502020204030204" pitchFamily="34" charset="0"/>
                <a:cs typeface="BernhardModernStd-Roman"/>
              </a:rPr>
              <a:t> Anotar los criterios seleccionados en la primera columna de la tabla.</a:t>
            </a:r>
          </a:p>
          <a:p>
            <a:pPr lvl="1" algn="just">
              <a:lnSpc>
                <a:spcPct val="115000"/>
              </a:lnSpc>
              <a:spcAft>
                <a:spcPts val="0"/>
              </a:spcAft>
              <a:buFont typeface="Wingdings" pitchFamily="2" charset="2"/>
              <a:buChar char="ü"/>
            </a:pPr>
            <a:r>
              <a:rPr lang="es-ES" dirty="0" smtClean="0">
                <a:latin typeface="Comic Sans MS" panose="030F0702030302020204" pitchFamily="66" charset="0"/>
                <a:ea typeface="Calibri" panose="020F0502020204030204" pitchFamily="34" charset="0"/>
                <a:cs typeface="BernhardModernStd-Roman"/>
              </a:rPr>
              <a:t>Establezca </a:t>
            </a:r>
            <a:r>
              <a:rPr lang="es-ES" dirty="0">
                <a:latin typeface="Comic Sans MS" panose="030F0702030302020204" pitchFamily="66" charset="0"/>
                <a:ea typeface="Calibri" panose="020F0502020204030204" pitchFamily="34" charset="0"/>
                <a:cs typeface="BernhardModernStd-Roman"/>
              </a:rPr>
              <a:t>el rango que permite la evaluación, de manera jerárquica. Por ejemplo: de 1 a 4 puntos; respuesta buena, regular, deficiente</a:t>
            </a:r>
            <a:r>
              <a:rPr lang="es-ES" dirty="0" smtClean="0">
                <a:latin typeface="Comic Sans MS" panose="030F0702030302020204" pitchFamily="66" charset="0"/>
                <a:ea typeface="Calibri" panose="020F0502020204030204" pitchFamily="34" charset="0"/>
                <a:cs typeface="BernhardModernStd-Roman"/>
              </a:rPr>
              <a:t>…</a:t>
            </a:r>
          </a:p>
          <a:p>
            <a:pPr lvl="1" algn="just">
              <a:lnSpc>
                <a:spcPct val="115000"/>
              </a:lnSpc>
              <a:spcAft>
                <a:spcPts val="0"/>
              </a:spcAft>
              <a:buFont typeface="Wingdings" pitchFamily="2" charset="2"/>
              <a:buChar char="ü"/>
            </a:pPr>
            <a:r>
              <a:rPr lang="es-ES" dirty="0" smtClean="0">
                <a:latin typeface="Comic Sans MS" panose="030F0702030302020204" pitchFamily="66" charset="0"/>
                <a:ea typeface="Calibri" panose="020F0502020204030204" pitchFamily="34" charset="0"/>
                <a:cs typeface="BernhardModernStd-Roman"/>
              </a:rPr>
              <a:t>Elabore </a:t>
            </a:r>
            <a:r>
              <a:rPr lang="es-ES" dirty="0">
                <a:latin typeface="Comic Sans MS" panose="030F0702030302020204" pitchFamily="66" charset="0"/>
                <a:ea typeface="Calibri" panose="020F0502020204030204" pitchFamily="34" charset="0"/>
                <a:cs typeface="BernhardModernStd-Roman"/>
              </a:rPr>
              <a:t>un listado de indicadores que describan el nivel de desempeño de cada rango.</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56</a:t>
            </a:fld>
            <a:endParaRPr lang="en-US" smtClean="0">
              <a:solidFill>
                <a:srgbClr val="FEFFFF"/>
              </a:solidFill>
            </a:endParaRPr>
          </a:p>
        </p:txBody>
      </p:sp>
      <p:sp>
        <p:nvSpPr>
          <p:cNvPr id="5" name="Título 1"/>
          <p:cNvSpPr>
            <a:spLocks noGrp="1"/>
          </p:cNvSpPr>
          <p:nvPr>
            <p:ph type="title"/>
          </p:nvPr>
        </p:nvSpPr>
        <p:spPr>
          <a:xfrm>
            <a:off x="1323474" y="161925"/>
            <a:ext cx="10181139" cy="625475"/>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Tree>
    <p:extLst>
      <p:ext uri="{BB962C8B-B14F-4D97-AF65-F5344CB8AC3E}">
        <p14:creationId xmlns:p14="http://schemas.microsoft.com/office/powerpoint/2010/main" val="402404171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674254" y="168442"/>
            <a:ext cx="8817283" cy="6367440"/>
          </a:xfrm>
        </p:spPr>
        <p:txBody>
          <a:bodyPr/>
          <a:lstStyle/>
          <a:p>
            <a:pPr marL="0" indent="0" algn="ctr">
              <a:lnSpc>
                <a:spcPct val="115000"/>
              </a:lnSpc>
              <a:spcAft>
                <a:spcPts val="0"/>
              </a:spcAft>
              <a:buNone/>
            </a:pPr>
            <a:r>
              <a:rPr lang="es-ES" sz="1400" dirty="0">
                <a:latin typeface="Comic Sans MS" panose="030F0702030302020204" pitchFamily="66" charset="0"/>
                <a:ea typeface="Calibri" panose="020F0502020204030204" pitchFamily="34" charset="0"/>
                <a:cs typeface="BernhardModernStd-Roman"/>
              </a:rPr>
              <a:t>Por ejemplo: Indicadores </a:t>
            </a:r>
            <a:r>
              <a:rPr lang="es-ES" sz="1400" b="1" dirty="0">
                <a:latin typeface="Comic Sans MS" panose="030F0702030302020204" pitchFamily="66" charset="0"/>
                <a:ea typeface="Calibri" panose="020F0502020204030204" pitchFamily="34" charset="0"/>
                <a:cs typeface="BernhardModernStd-Roman"/>
              </a:rPr>
              <a:t>para exposición oral</a:t>
            </a:r>
            <a:r>
              <a:rPr lang="es-ES" sz="1400" dirty="0">
                <a:latin typeface="Comic Sans MS" panose="030F0702030302020204" pitchFamily="66" charset="0"/>
                <a:ea typeface="Calibri" panose="020F0502020204030204" pitchFamily="34" charset="0"/>
                <a:cs typeface="BernhardModernStd-Roman"/>
              </a:rPr>
              <a:t>: Desempeño bueno:</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400" dirty="0">
                <a:latin typeface="Comic Sans MS" panose="030F0702030302020204" pitchFamily="66" charset="0"/>
                <a:ea typeface="Calibri" panose="020F0502020204030204" pitchFamily="34" charset="0"/>
                <a:cs typeface="BernhardModernStd-Roman"/>
              </a:rPr>
              <a:t>• Demuestra gran dominio del tema.</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400" dirty="0">
                <a:latin typeface="Comic Sans MS" panose="030F0702030302020204" pitchFamily="66" charset="0"/>
                <a:ea typeface="Calibri" panose="020F0502020204030204" pitchFamily="34" charset="0"/>
                <a:cs typeface="BernhardModernStd-Roman"/>
              </a:rPr>
              <a:t>• Las ideas planteadas son claras.</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400" dirty="0">
                <a:latin typeface="Comic Sans MS" panose="030F0702030302020204" pitchFamily="66" charset="0"/>
                <a:ea typeface="Calibri" panose="020F0502020204030204" pitchFamily="34" charset="0"/>
                <a:cs typeface="BernhardModernStd-Roman"/>
              </a:rPr>
              <a:t>• Aborda todos los elementos importantes.</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400" dirty="0">
                <a:latin typeface="Comic Sans MS" panose="030F0702030302020204" pitchFamily="66" charset="0"/>
                <a:ea typeface="Calibri" panose="020F0502020204030204" pitchFamily="34" charset="0"/>
                <a:cs typeface="BernhardModernStd-Roman"/>
              </a:rPr>
              <a:t>• Presenta ejemplos claros y pertinentes al tema.</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buNone/>
            </a:pPr>
            <a:r>
              <a:rPr lang="es-ES" sz="1400" dirty="0">
                <a:latin typeface="Comic Sans MS" panose="030F0702030302020204" pitchFamily="66" charset="0"/>
                <a:ea typeface="Calibri" panose="020F0502020204030204" pitchFamily="34" charset="0"/>
                <a:cs typeface="BernhardModernStd-Roman"/>
              </a:rPr>
              <a:t>Desempeño regular:</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400" dirty="0">
                <a:latin typeface="Comic Sans MS" panose="030F0702030302020204" pitchFamily="66" charset="0"/>
                <a:ea typeface="Calibri" panose="020F0502020204030204" pitchFamily="34" charset="0"/>
                <a:cs typeface="BernhardModernStd-Roman"/>
              </a:rPr>
              <a:t>• Demuestra dominio moderado del tema.</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400" dirty="0">
                <a:latin typeface="Comic Sans MS" panose="030F0702030302020204" pitchFamily="66" charset="0"/>
                <a:ea typeface="Calibri" panose="020F0502020204030204" pitchFamily="34" charset="0"/>
                <a:cs typeface="BernhardModernStd-Roman"/>
              </a:rPr>
              <a:t>• Las ideas planteadas manifiestan comprensión incompleta.</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400" dirty="0">
                <a:latin typeface="Comic Sans MS" panose="030F0702030302020204" pitchFamily="66" charset="0"/>
                <a:ea typeface="Calibri" panose="020F0502020204030204" pitchFamily="34" charset="0"/>
                <a:cs typeface="BernhardModernStd-Roman"/>
              </a:rPr>
              <a:t>• Aborda varios elementos importantes </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400" dirty="0">
                <a:latin typeface="Comic Sans MS" panose="030F0702030302020204" pitchFamily="66" charset="0"/>
                <a:ea typeface="Calibri" panose="020F0502020204030204" pitchFamily="34" charset="0"/>
                <a:cs typeface="BernhardModernStd-Roman"/>
              </a:rPr>
              <a:t>• Presenta alguna información adicional</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buNone/>
            </a:pPr>
            <a:r>
              <a:rPr lang="es-ES" sz="1400" dirty="0">
                <a:latin typeface="Comic Sans MS" panose="030F0702030302020204" pitchFamily="66" charset="0"/>
                <a:ea typeface="Calibri" panose="020F0502020204030204" pitchFamily="34" charset="0"/>
                <a:cs typeface="BernhardModernStd-Roman"/>
              </a:rPr>
              <a:t>Desempeño deficiente:</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400" dirty="0">
                <a:latin typeface="Comic Sans MS" panose="030F0702030302020204" pitchFamily="66" charset="0"/>
                <a:ea typeface="Calibri" panose="020F0502020204030204" pitchFamily="34" charset="0"/>
                <a:cs typeface="BernhardModernStd-Roman"/>
              </a:rPr>
              <a:t>• No logra demostrar dominio del tema.</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400" dirty="0">
                <a:latin typeface="Comic Sans MS" panose="030F0702030302020204" pitchFamily="66" charset="0"/>
                <a:ea typeface="Calibri" panose="020F0502020204030204" pitchFamily="34" charset="0"/>
                <a:cs typeface="BernhardModernStd-Roman"/>
              </a:rPr>
              <a:t>• Las ideas planteadas no son claras.</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400" dirty="0">
                <a:latin typeface="Comic Sans MS" panose="030F0702030302020204" pitchFamily="66" charset="0"/>
                <a:ea typeface="Calibri" panose="020F0502020204030204" pitchFamily="34" charset="0"/>
                <a:cs typeface="BernhardModernStd-Roman"/>
              </a:rPr>
              <a:t>• Omite elementos importantes.</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r>
              <a:rPr lang="es-ES" sz="1400" dirty="0">
                <a:latin typeface="Comic Sans MS" panose="030F0702030302020204" pitchFamily="66" charset="0"/>
                <a:ea typeface="Calibri" panose="020F0502020204030204" pitchFamily="34" charset="0"/>
                <a:cs typeface="BernhardModernStd-Roman"/>
              </a:rPr>
              <a:t>• No presenta ejemplos</a:t>
            </a:r>
            <a:endParaRPr lang="es-ES" sz="1400"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57</a:t>
            </a:fld>
            <a:endParaRPr lang="en-US" smtClean="0">
              <a:solidFill>
                <a:srgbClr val="FEFFFF"/>
              </a:solidFill>
            </a:endParaRPr>
          </a:p>
        </p:txBody>
      </p:sp>
    </p:spTree>
    <p:extLst>
      <p:ext uri="{BB962C8B-B14F-4D97-AF65-F5344CB8AC3E}">
        <p14:creationId xmlns:p14="http://schemas.microsoft.com/office/powerpoint/2010/main" val="376853769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1"/>
          <p:cNvGraphicFramePr>
            <a:graphicFrameLocks noGrp="1"/>
          </p:cNvGraphicFramePr>
          <p:nvPr>
            <p:ph idx="1"/>
            <p:extLst>
              <p:ext uri="{D42A27DB-BD31-4B8C-83A1-F6EECF244321}">
                <p14:modId xmlns:p14="http://schemas.microsoft.com/office/powerpoint/2010/main" val="1119334196"/>
              </p:ext>
            </p:extLst>
          </p:nvPr>
        </p:nvGraphicFramePr>
        <p:xfrm>
          <a:off x="1807333" y="1079902"/>
          <a:ext cx="9697280" cy="4622021"/>
        </p:xfrm>
        <a:graphic>
          <a:graphicData uri="http://schemas.openxmlformats.org/drawingml/2006/table">
            <a:tbl>
              <a:tblPr firstRow="1" firstCol="1" bandRow="1">
                <a:tableStyleId>{8A107856-5554-42FB-B03E-39F5DBC370BA}</a:tableStyleId>
              </a:tblPr>
              <a:tblGrid>
                <a:gridCol w="1892681"/>
                <a:gridCol w="2421228"/>
                <a:gridCol w="2472743"/>
                <a:gridCol w="2910628"/>
              </a:tblGrid>
              <a:tr h="171650">
                <a:tc>
                  <a:txBody>
                    <a:bodyPr/>
                    <a:lstStyle/>
                    <a:p>
                      <a:pPr algn="just">
                        <a:lnSpc>
                          <a:spcPct val="115000"/>
                        </a:lnSpc>
                        <a:spcAft>
                          <a:spcPts val="0"/>
                        </a:spcAft>
                      </a:pPr>
                      <a:r>
                        <a:rPr lang="es-ES" sz="1400" dirty="0">
                          <a:effectLst/>
                          <a:latin typeface="Comic Sans MS" panose="030F0702030302020204" pitchFamily="66" charset="0"/>
                        </a:rPr>
                        <a:t> </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3 PUNTOS </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2 PUNTOS</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1 PUNTO</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r>
              <a:tr h="831041">
                <a:tc>
                  <a:txBody>
                    <a:bodyPr/>
                    <a:lstStyle/>
                    <a:p>
                      <a:pPr algn="just">
                        <a:lnSpc>
                          <a:spcPct val="115000"/>
                        </a:lnSpc>
                        <a:spcAft>
                          <a:spcPts val="0"/>
                        </a:spcAft>
                      </a:pPr>
                      <a:r>
                        <a:rPr lang="es-ES" sz="1400" dirty="0">
                          <a:effectLst/>
                          <a:latin typeface="Comic Sans MS" panose="030F0702030302020204" pitchFamily="66" charset="0"/>
                        </a:rPr>
                        <a:t>CLARIDAD</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La expresión se ha hecho con claridad. Se entendió perfectamente todo lo explicado</a:t>
                      </a:r>
                      <a:r>
                        <a:rPr lang="es-ES" sz="1400" dirty="0" smtClean="0">
                          <a:effectLst/>
                          <a:latin typeface="Comic Sans MS" panose="030F0702030302020204" pitchFamily="66" charset="0"/>
                        </a:rPr>
                        <a:t>.</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La exposición ha sido </a:t>
                      </a:r>
                      <a:r>
                        <a:rPr lang="es-ES" sz="1400" dirty="0" smtClean="0">
                          <a:effectLst/>
                          <a:latin typeface="Comic Sans MS" panose="030F0702030302020204" pitchFamily="66" charset="0"/>
                        </a:rPr>
                        <a:t>bastante clara</a:t>
                      </a:r>
                      <a:r>
                        <a:rPr lang="es-ES" sz="1400" dirty="0">
                          <a:effectLst/>
                          <a:latin typeface="Comic Sans MS" panose="030F0702030302020204" pitchFamily="66" charset="0"/>
                        </a:rPr>
                        <a:t>, aunque hubo algún aspecto que no se entendió bien</a:t>
                      </a:r>
                      <a:r>
                        <a:rPr lang="es-ES" sz="1400" dirty="0" smtClean="0">
                          <a:effectLst/>
                          <a:latin typeface="Comic Sans MS" panose="030F0702030302020204" pitchFamily="66" charset="0"/>
                        </a:rPr>
                        <a:t>.</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No se ha entendido lo que quería explicar o se ha explicado mal.</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r>
              <a:tr h="824248">
                <a:tc>
                  <a:txBody>
                    <a:bodyPr/>
                    <a:lstStyle/>
                    <a:p>
                      <a:pPr algn="just">
                        <a:lnSpc>
                          <a:spcPct val="115000"/>
                        </a:lnSpc>
                        <a:spcAft>
                          <a:spcPts val="0"/>
                        </a:spcAft>
                      </a:pPr>
                      <a:r>
                        <a:rPr lang="es-ES" sz="1400" dirty="0">
                          <a:effectLst/>
                          <a:latin typeface="Comic Sans MS" panose="030F0702030302020204" pitchFamily="66" charset="0"/>
                        </a:rPr>
                        <a:t>ORDEN </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Se ha seguido un orden correcto, presentación, desarrollo y conclusión</a:t>
                      </a:r>
                      <a:r>
                        <a:rPr lang="es-ES" sz="1400" dirty="0" smtClean="0">
                          <a:effectLst/>
                          <a:latin typeface="Comic Sans MS" panose="030F0702030302020204" pitchFamily="66" charset="0"/>
                        </a:rPr>
                        <a:t>.</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La explicación no ha sido del todo ordenada. Podría haber seguido un orden más lógico</a:t>
                      </a:r>
                      <a:r>
                        <a:rPr lang="es-ES" sz="1400" dirty="0" smtClean="0">
                          <a:effectLst/>
                          <a:latin typeface="Comic Sans MS" panose="030F0702030302020204" pitchFamily="66" charset="0"/>
                        </a:rPr>
                        <a:t>.</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La explicación no ha seguido un orden lógico. Se nota que no estaba preparada.</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r>
              <a:tr h="920205">
                <a:tc>
                  <a:txBody>
                    <a:bodyPr/>
                    <a:lstStyle/>
                    <a:p>
                      <a:pPr algn="just">
                        <a:lnSpc>
                          <a:spcPct val="115000"/>
                        </a:lnSpc>
                        <a:spcAft>
                          <a:spcPts val="0"/>
                        </a:spcAft>
                      </a:pPr>
                      <a:r>
                        <a:rPr lang="es-ES" sz="1400" dirty="0">
                          <a:effectLst/>
                          <a:latin typeface="Comic Sans MS" panose="030F0702030302020204" pitchFamily="66" charset="0"/>
                        </a:rPr>
                        <a:t>POSTURA Y CONTACTO</a:t>
                      </a:r>
                    </a:p>
                    <a:p>
                      <a:pPr algn="just">
                        <a:lnSpc>
                          <a:spcPct val="115000"/>
                        </a:lnSpc>
                        <a:spcAft>
                          <a:spcPts val="0"/>
                        </a:spcAft>
                      </a:pPr>
                      <a:r>
                        <a:rPr lang="es-ES" sz="1400" dirty="0" smtClean="0">
                          <a:effectLst/>
                          <a:latin typeface="Comic Sans MS" panose="030F0702030302020204" pitchFamily="66" charset="0"/>
                        </a:rPr>
                        <a:t>VISUAL</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Establece contacto visual con la audiencia</a:t>
                      </a:r>
                      <a:r>
                        <a:rPr lang="es-ES" sz="1400" dirty="0" smtClean="0">
                          <a:effectLst/>
                          <a:latin typeface="Comic Sans MS" panose="030F0702030302020204" pitchFamily="66" charset="0"/>
                        </a:rPr>
                        <a:t>.</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Alguna vez establece contacto visual con la audiencia</a:t>
                      </a:r>
                      <a:r>
                        <a:rPr lang="es-ES" sz="1400" dirty="0" smtClean="0">
                          <a:effectLst/>
                          <a:latin typeface="Comic Sans MS" panose="030F0702030302020204" pitchFamily="66" charset="0"/>
                        </a:rPr>
                        <a:t>.</a:t>
                      </a:r>
                      <a:r>
                        <a:rPr lang="es-ES" sz="1400" dirty="0">
                          <a:effectLst/>
                          <a:latin typeface="Comic Sans MS" panose="030F0702030302020204" pitchFamily="66" charset="0"/>
                        </a:rPr>
                        <a:t> </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No mira al auditorio durante la presentación.</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r>
              <a:tr h="824248">
                <a:tc>
                  <a:txBody>
                    <a:bodyPr/>
                    <a:lstStyle/>
                    <a:p>
                      <a:pPr algn="just">
                        <a:lnSpc>
                          <a:spcPct val="115000"/>
                        </a:lnSpc>
                        <a:spcAft>
                          <a:spcPts val="0"/>
                        </a:spcAft>
                      </a:pPr>
                      <a:r>
                        <a:rPr lang="es-ES" sz="1400" dirty="0">
                          <a:effectLst/>
                          <a:latin typeface="Comic Sans MS" panose="030F0702030302020204" pitchFamily="66" charset="0"/>
                        </a:rPr>
                        <a:t>COMPRENSIÓN </a:t>
                      </a:r>
                    </a:p>
                    <a:p>
                      <a:pPr algn="just">
                        <a:lnSpc>
                          <a:spcPct val="115000"/>
                        </a:lnSpc>
                        <a:spcAft>
                          <a:spcPts val="0"/>
                        </a:spcAft>
                      </a:pPr>
                      <a:endParaRPr lang="es-ES" sz="1400" dirty="0">
                        <a:effectLst/>
                        <a:latin typeface="Comic Sans MS" panose="030F0702030302020204" pitchFamily="66" charset="0"/>
                      </a:endParaRPr>
                    </a:p>
                    <a:p>
                      <a:pPr algn="just">
                        <a:lnSpc>
                          <a:spcPct val="115000"/>
                        </a:lnSpc>
                        <a:spcAft>
                          <a:spcPts val="0"/>
                        </a:spcAft>
                      </a:pPr>
                      <a:r>
                        <a:rPr lang="es-ES" sz="1400" dirty="0">
                          <a:effectLst/>
                          <a:latin typeface="Comic Sans MS" panose="030F0702030302020204" pitchFamily="66" charset="0"/>
                        </a:rPr>
                        <a:t> </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El estudiante responde a casi todas las preguntas del profesor y de sus compañeros</a:t>
                      </a:r>
                      <a:r>
                        <a:rPr lang="es-ES" sz="1400" dirty="0" smtClean="0">
                          <a:effectLst/>
                          <a:latin typeface="Comic Sans MS" panose="030F0702030302020204" pitchFamily="66" charset="0"/>
                        </a:rPr>
                        <a:t>.</a:t>
                      </a:r>
                      <a:r>
                        <a:rPr lang="es-ES" sz="1400" dirty="0">
                          <a:effectLst/>
                          <a:latin typeface="Comic Sans MS" panose="030F0702030302020204" pitchFamily="66" charset="0"/>
                        </a:rPr>
                        <a:t> </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El estudiante es capaz de </a:t>
                      </a:r>
                      <a:r>
                        <a:rPr lang="es-ES" sz="1400" dirty="0" smtClean="0">
                          <a:effectLst/>
                          <a:latin typeface="Comic Sans MS" panose="030F0702030302020204" pitchFamily="66" charset="0"/>
                        </a:rPr>
                        <a:t>responder a </a:t>
                      </a:r>
                      <a:r>
                        <a:rPr lang="es-ES" sz="1400" dirty="0">
                          <a:effectLst/>
                          <a:latin typeface="Comic Sans MS" panose="030F0702030302020204" pitchFamily="66" charset="0"/>
                        </a:rPr>
                        <a:t>algunas de las preguntas </a:t>
                      </a:r>
                      <a:r>
                        <a:rPr lang="es-ES" sz="1400" dirty="0" smtClean="0">
                          <a:effectLst/>
                          <a:latin typeface="Comic Sans MS" panose="030F0702030302020204" pitchFamily="66" charset="0"/>
                        </a:rPr>
                        <a:t>del profesor </a:t>
                      </a:r>
                      <a:r>
                        <a:rPr lang="es-ES" sz="1400" dirty="0">
                          <a:effectLst/>
                          <a:latin typeface="Comic Sans MS" panose="030F0702030302020204" pitchFamily="66" charset="0"/>
                        </a:rPr>
                        <a:t>y de sus compañeros</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El estudiante es incapaz de responder a las preguntas el profesor y de sus compañeros.</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r>
              <a:tr h="656823">
                <a:tc>
                  <a:txBody>
                    <a:bodyPr/>
                    <a:lstStyle/>
                    <a:p>
                      <a:pPr algn="just">
                        <a:lnSpc>
                          <a:spcPct val="115000"/>
                        </a:lnSpc>
                        <a:spcAft>
                          <a:spcPts val="0"/>
                        </a:spcAft>
                      </a:pPr>
                      <a:r>
                        <a:rPr lang="es-ES" sz="1400">
                          <a:effectLst/>
                          <a:latin typeface="Comic Sans MS" panose="030F0702030302020204" pitchFamily="66" charset="0"/>
                        </a:rPr>
                        <a:t>TIEMPO </a:t>
                      </a:r>
                      <a:endParaRPr lang="es-ES" sz="140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La presentación se ha ajustado muy bien al tiempo preestablecido</a:t>
                      </a:r>
                      <a:r>
                        <a:rPr lang="es-ES" sz="1400" dirty="0" smtClean="0">
                          <a:effectLst/>
                          <a:latin typeface="Comic Sans MS" panose="030F0702030302020204" pitchFamily="66" charset="0"/>
                        </a:rPr>
                        <a:t>.</a:t>
                      </a:r>
                      <a:r>
                        <a:rPr lang="es-ES" sz="1400" dirty="0">
                          <a:effectLst/>
                          <a:latin typeface="Comic Sans MS" panose="030F0702030302020204" pitchFamily="66" charset="0"/>
                        </a:rPr>
                        <a:t> </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Se ha excedido o le falta algo de tiempo pero no en exceso</a:t>
                      </a:r>
                      <a:r>
                        <a:rPr lang="es-ES" sz="1400" dirty="0" smtClean="0">
                          <a:effectLst/>
                          <a:latin typeface="Comic Sans MS" panose="030F0702030302020204" pitchFamily="66" charset="0"/>
                        </a:rPr>
                        <a:t>.</a:t>
                      </a:r>
                      <a:r>
                        <a:rPr lang="es-ES" sz="1400" dirty="0">
                          <a:effectLst/>
                          <a:latin typeface="Comic Sans MS" panose="030F0702030302020204" pitchFamily="66" charset="0"/>
                        </a:rPr>
                        <a:t> </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400" dirty="0">
                          <a:effectLst/>
                          <a:latin typeface="Comic Sans MS" panose="030F0702030302020204" pitchFamily="66" charset="0"/>
                        </a:rPr>
                        <a:t>Ha terminado muy pronto o ha utilizado mucho más tiempo del previsto.</a:t>
                      </a:r>
                      <a:endParaRPr lang="es-ES"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r>
            </a:tbl>
          </a:graphicData>
        </a:graphic>
      </p:graphicFrame>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58</a:t>
            </a:fld>
            <a:endParaRPr lang="en-US" smtClean="0">
              <a:solidFill>
                <a:srgbClr val="FEFFFF"/>
              </a:solidFill>
            </a:endParaRPr>
          </a:p>
        </p:txBody>
      </p:sp>
      <p:sp>
        <p:nvSpPr>
          <p:cNvPr id="5" name="Título 1"/>
          <p:cNvSpPr>
            <a:spLocks noGrp="1"/>
          </p:cNvSpPr>
          <p:nvPr>
            <p:ph type="title"/>
          </p:nvPr>
        </p:nvSpPr>
        <p:spPr>
          <a:xfrm>
            <a:off x="1323474" y="0"/>
            <a:ext cx="10181139" cy="494898"/>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
        <p:nvSpPr>
          <p:cNvPr id="4" name="Rectángulo 3"/>
          <p:cNvSpPr/>
          <p:nvPr/>
        </p:nvSpPr>
        <p:spPr>
          <a:xfrm>
            <a:off x="3314398" y="581959"/>
            <a:ext cx="6207148" cy="446276"/>
          </a:xfrm>
          <a:prstGeom prst="rect">
            <a:avLst/>
          </a:prstGeom>
        </p:spPr>
        <p:txBody>
          <a:bodyPr wrap="none">
            <a:spAutoFit/>
          </a:bodyPr>
          <a:lstStyle/>
          <a:p>
            <a:pPr algn="just">
              <a:lnSpc>
                <a:spcPct val="115000"/>
              </a:lnSpc>
              <a:spcAft>
                <a:spcPts val="0"/>
              </a:spcAft>
            </a:pPr>
            <a:r>
              <a:rPr lang="es-ES" sz="2000" b="1" dirty="0">
                <a:latin typeface="Comic Sans MS" panose="030F0702030302020204" pitchFamily="66" charset="0"/>
                <a:ea typeface="Calibri" panose="020F0502020204030204" pitchFamily="34" charset="0"/>
                <a:cs typeface="BernhardModernStd-Roman"/>
              </a:rPr>
              <a:t>Ejemplo de Rúbrica Exposición Oral de un Tema</a:t>
            </a:r>
            <a:r>
              <a:rPr lang="es-ES" dirty="0">
                <a:latin typeface="Comic Sans MS" panose="030F0702030302020204" pitchFamily="66" charset="0"/>
                <a:ea typeface="Calibri" panose="020F0502020204030204" pitchFamily="34" charset="0"/>
                <a:cs typeface="BernhardModernStd-Roman"/>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393859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1"/>
          <p:cNvGraphicFramePr>
            <a:graphicFrameLocks noGrp="1"/>
          </p:cNvGraphicFramePr>
          <p:nvPr>
            <p:ph idx="1"/>
            <p:extLst>
              <p:ext uri="{D42A27DB-BD31-4B8C-83A1-F6EECF244321}">
                <p14:modId xmlns:p14="http://schemas.microsoft.com/office/powerpoint/2010/main" val="3576011769"/>
              </p:ext>
            </p:extLst>
          </p:nvPr>
        </p:nvGraphicFramePr>
        <p:xfrm>
          <a:off x="1439361" y="1152525"/>
          <a:ext cx="9701571" cy="5463773"/>
        </p:xfrm>
        <a:graphic>
          <a:graphicData uri="http://schemas.openxmlformats.org/drawingml/2006/table">
            <a:tbl>
              <a:tblPr firstRow="1" firstCol="1" bandRow="1">
                <a:tableStyleId>{8A107856-5554-42FB-B03E-39F5DBC370BA}</a:tableStyleId>
              </a:tblPr>
              <a:tblGrid>
                <a:gridCol w="1896972"/>
                <a:gridCol w="2584875"/>
                <a:gridCol w="2653048"/>
                <a:gridCol w="2566676"/>
              </a:tblGrid>
              <a:tr h="171650">
                <a:tc>
                  <a:txBody>
                    <a:bodyPr/>
                    <a:lstStyle/>
                    <a:p>
                      <a:pPr algn="just">
                        <a:lnSpc>
                          <a:spcPct val="115000"/>
                        </a:lnSpc>
                        <a:spcAft>
                          <a:spcPts val="0"/>
                        </a:spcAft>
                      </a:pPr>
                      <a:r>
                        <a:rPr lang="es-ES" sz="1600" dirty="0">
                          <a:effectLst/>
                          <a:latin typeface="Comic Sans MS" panose="030F0702030302020204" pitchFamily="66" charset="0"/>
                        </a:rPr>
                        <a:t> </a:t>
                      </a:r>
                      <a:endParaRPr lang="es-ES" sz="16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600">
                          <a:effectLst/>
                          <a:latin typeface="Comic Sans MS" panose="030F0702030302020204" pitchFamily="66" charset="0"/>
                        </a:rPr>
                        <a:t>3 PUNTOS </a:t>
                      </a:r>
                      <a:endParaRPr lang="es-ES" sz="160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600">
                          <a:effectLst/>
                          <a:latin typeface="Comic Sans MS" panose="030F0702030302020204" pitchFamily="66" charset="0"/>
                        </a:rPr>
                        <a:t>2 PUNTOS</a:t>
                      </a:r>
                      <a:endParaRPr lang="es-ES" sz="160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c>
                  <a:txBody>
                    <a:bodyPr/>
                    <a:lstStyle/>
                    <a:p>
                      <a:pPr algn="just">
                        <a:lnSpc>
                          <a:spcPct val="115000"/>
                        </a:lnSpc>
                        <a:spcAft>
                          <a:spcPts val="0"/>
                        </a:spcAft>
                      </a:pPr>
                      <a:r>
                        <a:rPr lang="es-ES" sz="1600">
                          <a:effectLst/>
                          <a:latin typeface="Comic Sans MS" panose="030F0702030302020204" pitchFamily="66" charset="0"/>
                        </a:rPr>
                        <a:t>1 PUNTO</a:t>
                      </a:r>
                      <a:endParaRPr lang="es-ES" sz="1600">
                        <a:effectLst/>
                        <a:latin typeface="Comic Sans MS" panose="030F0702030302020204" pitchFamily="66" charset="0"/>
                        <a:ea typeface="Calibri" panose="020F0502020204030204" pitchFamily="34" charset="0"/>
                        <a:cs typeface="Times New Roman" panose="02020603050405020304" pitchFamily="18" charset="0"/>
                      </a:endParaRPr>
                    </a:p>
                  </a:txBody>
                  <a:tcPr marL="60874" marR="60874" marT="0" marB="0"/>
                </a:tc>
              </a:tr>
              <a:tr h="560832">
                <a:tc>
                  <a:txBody>
                    <a:bodyPr/>
                    <a:lstStyle/>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TERMINOLOGÍA Y</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NOTACIÓN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Se utilizó por lo general, la terminología y notación correcta facilitando la lectura y comprensión</a:t>
                      </a:r>
                      <a:r>
                        <a:rPr lang="es-ES" sz="1200" dirty="0" smtClean="0">
                          <a:effectLst/>
                          <a:latin typeface="Comic Sans MS" panose="030F0702030302020204" pitchFamily="66" charset="0"/>
                          <a:ea typeface="Calibri" panose="020F0502020204030204" pitchFamily="34" charset="0"/>
                          <a:cs typeface="BernhardModernStd-Roman"/>
                        </a:rPr>
                        <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Se utilizó, por lo general, la terminología y notación correctas, pero en ocasiones no es fácil de entender lo escrito</a:t>
                      </a:r>
                      <a:r>
                        <a:rPr lang="es-ES" sz="1200" dirty="0" smtClean="0">
                          <a:effectLst/>
                          <a:latin typeface="Comic Sans MS" panose="030F0702030302020204" pitchFamily="66" charset="0"/>
                          <a:ea typeface="Calibri" panose="020F0502020204030204" pitchFamily="34" charset="0"/>
                          <a:cs typeface="BernhardModernStd-Roman"/>
                        </a:rPr>
                        <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En general, no se utiliza la terminología y notación adecuadas.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0832">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ORDEN Y</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dirty="0" smtClean="0">
                          <a:effectLst/>
                          <a:latin typeface="Comic Sans MS" panose="030F0702030302020204" pitchFamily="66" charset="0"/>
                          <a:ea typeface="Calibri" panose="020F0502020204030204" pitchFamily="34" charset="0"/>
                          <a:cs typeface="BernhardModernStd-Roman"/>
                        </a:rPr>
                        <a:t>ORGANIZACIÓN</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El trabajo se presenta de manera ordenada, clara y organizada, fácil de leer</a:t>
                      </a:r>
                      <a:r>
                        <a:rPr lang="es-ES" sz="1200" dirty="0" smtClean="0">
                          <a:effectLst/>
                          <a:latin typeface="Comic Sans MS" panose="030F0702030302020204" pitchFamily="66" charset="0"/>
                          <a:ea typeface="Calibri" panose="020F0502020204030204" pitchFamily="34" charset="0"/>
                          <a:cs typeface="BernhardModernStd-Roman"/>
                        </a:rPr>
                        <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El trabajo se presenta de manera ordenada y ordenada. Falla en cuanto a claridad</a:t>
                      </a:r>
                      <a:r>
                        <a:rPr lang="es-ES" sz="1200" dirty="0" smtClean="0">
                          <a:effectLst/>
                          <a:latin typeface="Comic Sans MS" panose="030F0702030302020204" pitchFamily="66" charset="0"/>
                          <a:ea typeface="Calibri" panose="020F0502020204030204" pitchFamily="34" charset="0"/>
                          <a:cs typeface="BernhardModernStd-Roman"/>
                        </a:rPr>
                        <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El trabajo no se presenta e manera ordenada y organizada.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0832">
                <a:tc>
                  <a:txBody>
                    <a:bodyPr/>
                    <a:lstStyle/>
                    <a:p>
                      <a:pPr algn="just">
                        <a:lnSpc>
                          <a:spcPct val="115000"/>
                        </a:lnSpc>
                        <a:spcAft>
                          <a:spcPts val="0"/>
                        </a:spcAft>
                      </a:pPr>
                      <a:r>
                        <a:rPr lang="es-ES" sz="1200" dirty="0" smtClean="0">
                          <a:effectLst/>
                          <a:latin typeface="Comic Sans MS" panose="030F0702030302020204" pitchFamily="66" charset="0"/>
                          <a:ea typeface="Calibri" panose="020F0502020204030204" pitchFamily="34" charset="0"/>
                          <a:cs typeface="BernhardModernStd-Roman"/>
                        </a:rPr>
                        <a:t>PRESENTACIÓN</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El informe se ha presentado limpio, ordenado y claro; no hay faltas de ortografía</a:t>
                      </a:r>
                      <a:r>
                        <a:rPr lang="es-ES" sz="1200" dirty="0" smtClean="0">
                          <a:effectLst/>
                          <a:latin typeface="Comic Sans MS" panose="030F0702030302020204" pitchFamily="66" charset="0"/>
                          <a:ea typeface="Calibri" panose="020F0502020204030204" pitchFamily="34" charset="0"/>
                          <a:cs typeface="BernhardModernStd-Roman"/>
                        </a:rPr>
                        <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El informe se ha presentado limpio pero poco ordenado; no hay ninguna falta de ortografía</a:t>
                      </a:r>
                      <a:r>
                        <a:rPr lang="es-ES" sz="1200" dirty="0" smtClean="0">
                          <a:effectLst/>
                          <a:latin typeface="Comic Sans MS" panose="030F0702030302020204" pitchFamily="66" charset="0"/>
                          <a:ea typeface="Calibri" panose="020F0502020204030204" pitchFamily="34" charset="0"/>
                          <a:cs typeface="BernhardModernStd-Roman"/>
                        </a:rPr>
                        <a:t>.</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El informe se ha presentado poco ordenado y / o hay alguna falta de ortografía</a:t>
                      </a:r>
                      <a:r>
                        <a:rPr lang="es-ES" sz="1200" dirty="0" smtClean="0">
                          <a:effectLst/>
                          <a:latin typeface="Comic Sans MS" panose="030F0702030302020204" pitchFamily="66" charset="0"/>
                          <a:ea typeface="Calibri" panose="020F0502020204030204" pitchFamily="34" charset="0"/>
                          <a:cs typeface="BernhardModernStd-Roman"/>
                        </a:rPr>
                        <a:t>.</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0832">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ATENCIÓN A LAS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dirty="0" smtClean="0">
                          <a:effectLst/>
                          <a:latin typeface="Comic Sans MS" panose="030F0702030302020204" pitchFamily="66" charset="0"/>
                          <a:ea typeface="Calibri" panose="020F0502020204030204" pitchFamily="34" charset="0"/>
                          <a:cs typeface="BernhardModernStd-Roman"/>
                        </a:rPr>
                        <a:t>NORMAS</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Se ha respetado todas las normas de presentación del informe</a:t>
                      </a:r>
                      <a:r>
                        <a:rPr lang="es-ES" sz="1200" dirty="0" smtClean="0">
                          <a:effectLst/>
                          <a:latin typeface="Comic Sans MS" panose="030F0702030302020204" pitchFamily="66" charset="0"/>
                          <a:ea typeface="Calibri" panose="020F0502020204030204" pitchFamily="34" charset="0"/>
                          <a:cs typeface="BernhardModernStd-Roman"/>
                        </a:rPr>
                        <a:t>.</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Se ha respetado casi todas las normas de presentación del informe</a:t>
                      </a:r>
                      <a:r>
                        <a:rPr lang="es-ES" sz="1200" dirty="0" smtClean="0">
                          <a:effectLst/>
                          <a:latin typeface="Comic Sans MS" panose="030F0702030302020204" pitchFamily="66" charset="0"/>
                          <a:ea typeface="Calibri" panose="020F0502020204030204" pitchFamily="34" charset="0"/>
                          <a:cs typeface="BernhardModernStd-Roman"/>
                        </a:rPr>
                        <a:t>.</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No se ha respetado ninguna solo alguna de las normas de presentación del informe</a:t>
                      </a:r>
                      <a:r>
                        <a:rPr lang="es-ES" sz="1200" dirty="0" smtClean="0">
                          <a:effectLst/>
                          <a:latin typeface="Comic Sans MS" panose="030F0702030302020204" pitchFamily="66" charset="0"/>
                          <a:ea typeface="Calibri" panose="020F0502020204030204" pitchFamily="34" charset="0"/>
                          <a:cs typeface="BernhardModernStd-Roman"/>
                        </a:rPr>
                        <a:t>.</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20205">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FUENTES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El trabajo está bien referenciado, utiliza la bibliografía y material recomendado y otras fuentes complementarias</a:t>
                      </a:r>
                      <a:r>
                        <a:rPr lang="es-ES" sz="1200" dirty="0" smtClean="0">
                          <a:effectLst/>
                          <a:latin typeface="Comic Sans MS" panose="030F0702030302020204" pitchFamily="66" charset="0"/>
                          <a:ea typeface="Calibri" panose="020F0502020204030204" pitchFamily="34" charset="0"/>
                          <a:cs typeface="BernhardModernStd-Roman"/>
                        </a:rPr>
                        <a:t>.</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El trabajo está bien referenciado, utiliza solo la bibliografía y material recomendado.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Sólo incluye un listado de la bibliografía recomendada.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a:effectLst/>
                          <a:latin typeface="Comic Sans MS" panose="030F0702030302020204" pitchFamily="66" charset="0"/>
                          <a:ea typeface="Calibri" panose="020F0502020204030204" pitchFamily="34" charset="0"/>
                          <a:cs typeface="BernhardModernStd-Roman"/>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87848">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ORTOGRAFÍA, PUNTUACIÓN</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Y </a:t>
                      </a:r>
                      <a:r>
                        <a:rPr lang="es-ES" sz="1200" dirty="0" smtClean="0">
                          <a:effectLst/>
                          <a:latin typeface="Comic Sans MS" panose="030F0702030302020204" pitchFamily="66" charset="0"/>
                          <a:ea typeface="Calibri" panose="020F0502020204030204" pitchFamily="34" charset="0"/>
                          <a:cs typeface="BernhardModernStd-Roman"/>
                        </a:rPr>
                        <a:t>GRAMÁTICA</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Uno o dos errores de ortografía.,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puntuación y </a:t>
                      </a:r>
                      <a:r>
                        <a:rPr lang="es-ES" sz="1200" dirty="0" smtClean="0">
                          <a:effectLst/>
                          <a:latin typeface="Comic Sans MS" panose="030F0702030302020204" pitchFamily="66" charset="0"/>
                          <a:ea typeface="Calibri" panose="020F0502020204030204" pitchFamily="34" charset="0"/>
                          <a:cs typeface="BernhardModernStd-Roman"/>
                        </a:rPr>
                        <a:t>gramática</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Dos o tres errores de ortografía, puntuación y gramática</a:t>
                      </a:r>
                      <a:r>
                        <a:rPr lang="es-ES" sz="1200" dirty="0" smtClean="0">
                          <a:effectLst/>
                          <a:latin typeface="Comic Sans MS" panose="030F0702030302020204" pitchFamily="66" charset="0"/>
                          <a:ea typeface="Calibri" panose="020F0502020204030204" pitchFamily="34" charset="0"/>
                          <a:cs typeface="BernhardModernStd-Roman"/>
                        </a:rPr>
                        <a:t>.</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Más de 4 errores de ortografía, puntuación y gramática</a:t>
                      </a:r>
                      <a:r>
                        <a:rPr lang="es-ES" sz="1200" dirty="0" smtClean="0">
                          <a:effectLst/>
                          <a:latin typeface="Comic Sans MS" panose="030F0702030302020204" pitchFamily="66" charset="0"/>
                          <a:ea typeface="Calibri" panose="020F0502020204030204" pitchFamily="34" charset="0"/>
                          <a:cs typeface="BernhardModernStd-Roman"/>
                        </a:rPr>
                        <a:t>.</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6823">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DIARIO DE TRABAJO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De manera clara y concreta incluye todos los aspectos </a:t>
                      </a:r>
                      <a:r>
                        <a:rPr lang="es-ES" sz="1200" dirty="0" smtClean="0">
                          <a:effectLst/>
                          <a:latin typeface="Comic Sans MS" panose="030F0702030302020204" pitchFamily="66" charset="0"/>
                          <a:ea typeface="Calibri" panose="020F0502020204030204" pitchFamily="34" charset="0"/>
                          <a:cs typeface="BernhardModernStd-Roman"/>
                        </a:rPr>
                        <a:t>indicados para </a:t>
                      </a:r>
                      <a:r>
                        <a:rPr lang="es-ES" sz="1200" dirty="0">
                          <a:effectLst/>
                          <a:latin typeface="Comic Sans MS" panose="030F0702030302020204" pitchFamily="66" charset="0"/>
                          <a:ea typeface="Calibri" panose="020F0502020204030204" pitchFamily="34" charset="0"/>
                          <a:cs typeface="BernhardModernStd-Roman"/>
                        </a:rPr>
                        <a:t>saber cómo ha trabajado el equipo</a:t>
                      </a:r>
                      <a:r>
                        <a:rPr lang="es-ES" sz="1200" dirty="0" smtClean="0">
                          <a:effectLst/>
                          <a:latin typeface="Comic Sans MS" panose="030F0702030302020204" pitchFamily="66" charset="0"/>
                          <a:ea typeface="Calibri" panose="020F0502020204030204" pitchFamily="34" charset="0"/>
                          <a:cs typeface="BernhardModernStd-Roman"/>
                        </a:rPr>
                        <a:t>.</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De manera concreta incluye casi todos los aspectos indicados para saber cómo ha trabajado el equipo</a:t>
                      </a:r>
                      <a:r>
                        <a:rPr lang="es-ES" sz="1200" dirty="0" smtClean="0">
                          <a:effectLst/>
                          <a:latin typeface="Comic Sans MS" panose="030F0702030302020204" pitchFamily="66" charset="0"/>
                          <a:ea typeface="Calibri" panose="020F0502020204030204" pitchFamily="34" charset="0"/>
                          <a:cs typeface="BernhardModernStd-Roman"/>
                        </a:rPr>
                        <a:t>.</a:t>
                      </a:r>
                      <a:r>
                        <a:rPr lang="es-ES" sz="1200" dirty="0">
                          <a:effectLst/>
                          <a:latin typeface="Comic Sans MS" panose="030F0702030302020204" pitchFamily="66" charset="0"/>
                          <a:ea typeface="Calibri" panose="020F0502020204030204" pitchFamily="34" charset="0"/>
                          <a:cs typeface="BernhardModernStd-Roman"/>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latin typeface="Comic Sans MS" panose="030F0702030302020204" pitchFamily="66" charset="0"/>
                          <a:ea typeface="Calibri" panose="020F0502020204030204" pitchFamily="34" charset="0"/>
                          <a:cs typeface="BernhardModernStd-Roman"/>
                        </a:rPr>
                        <a:t>No deja claro cómo ha trabajado el equipo.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59</a:t>
            </a:fld>
            <a:endParaRPr lang="en-US" smtClean="0">
              <a:solidFill>
                <a:srgbClr val="FEFFFF"/>
              </a:solidFill>
            </a:endParaRPr>
          </a:p>
        </p:txBody>
      </p:sp>
      <p:sp>
        <p:nvSpPr>
          <p:cNvPr id="5" name="Título 1"/>
          <p:cNvSpPr>
            <a:spLocks noGrp="1"/>
          </p:cNvSpPr>
          <p:nvPr>
            <p:ph type="title"/>
          </p:nvPr>
        </p:nvSpPr>
        <p:spPr>
          <a:xfrm>
            <a:off x="1287380" y="0"/>
            <a:ext cx="10217234" cy="494898"/>
          </a:xfrm>
        </p:spPr>
        <p:txBody>
          <a:bodyPr rtlCol="0">
            <a:normAutofit/>
          </a:bodyPr>
          <a:lstStyle/>
          <a:p>
            <a:pPr algn="ctr" eaLnBrk="1" fontAlgn="auto" hangingPunct="1">
              <a:spcAft>
                <a:spcPts val="0"/>
              </a:spcAft>
              <a:defRPr/>
            </a:pPr>
            <a:r>
              <a:rPr lang="es-ES" sz="2400" dirty="0">
                <a:solidFill>
                  <a:schemeClr val="tx1">
                    <a:lumMod val="85000"/>
                    <a:lumOff val="15000"/>
                  </a:schemeClr>
                </a:solidFill>
                <a:latin typeface="AR BLANCA" panose="02000000000000000000" pitchFamily="2" charset="0"/>
              </a:rPr>
              <a:t>Evaluación de la Formación Basada en Competencias</a:t>
            </a:r>
            <a:endParaRPr lang="es-ES" sz="2400" dirty="0">
              <a:solidFill>
                <a:schemeClr val="tx1">
                  <a:lumMod val="85000"/>
                  <a:lumOff val="15000"/>
                </a:schemeClr>
              </a:solidFill>
            </a:endParaRPr>
          </a:p>
        </p:txBody>
      </p:sp>
      <p:sp>
        <p:nvSpPr>
          <p:cNvPr id="4" name="Rectángulo 3"/>
          <p:cNvSpPr/>
          <p:nvPr/>
        </p:nvSpPr>
        <p:spPr>
          <a:xfrm>
            <a:off x="3021801" y="436484"/>
            <a:ext cx="6540573" cy="446276"/>
          </a:xfrm>
          <a:prstGeom prst="rect">
            <a:avLst/>
          </a:prstGeom>
        </p:spPr>
        <p:txBody>
          <a:bodyPr wrap="none">
            <a:spAutoFit/>
          </a:bodyPr>
          <a:lstStyle/>
          <a:p>
            <a:pPr algn="just">
              <a:lnSpc>
                <a:spcPct val="115000"/>
              </a:lnSpc>
              <a:spcAft>
                <a:spcPts val="0"/>
              </a:spcAft>
            </a:pPr>
            <a:r>
              <a:rPr lang="es-ES" sz="2000" b="1" dirty="0">
                <a:latin typeface="Comic Sans MS" panose="030F0702030302020204" pitchFamily="66" charset="0"/>
                <a:ea typeface="Calibri" panose="020F0502020204030204" pitchFamily="34" charset="0"/>
                <a:cs typeface="BernhardModernStd-Roman"/>
              </a:rPr>
              <a:t>Ejemplo de Rúbrica Exposición </a:t>
            </a:r>
            <a:r>
              <a:rPr lang="es-ES" sz="2000" b="1" dirty="0" smtClean="0">
                <a:latin typeface="Comic Sans MS" panose="030F0702030302020204" pitchFamily="66" charset="0"/>
                <a:ea typeface="Calibri" panose="020F0502020204030204" pitchFamily="34" charset="0"/>
                <a:cs typeface="BernhardModernStd-Roman"/>
              </a:rPr>
              <a:t>Escrita </a:t>
            </a:r>
            <a:r>
              <a:rPr lang="es-ES" sz="2000" b="1" dirty="0">
                <a:latin typeface="Comic Sans MS" panose="030F0702030302020204" pitchFamily="66" charset="0"/>
                <a:ea typeface="Calibri" panose="020F0502020204030204" pitchFamily="34" charset="0"/>
                <a:cs typeface="BernhardModernStd-Roman"/>
              </a:rPr>
              <a:t>de un Tema</a:t>
            </a:r>
            <a:r>
              <a:rPr lang="es-ES" dirty="0">
                <a:latin typeface="Comic Sans MS" panose="030F0702030302020204" pitchFamily="66" charset="0"/>
                <a:ea typeface="Calibri" panose="020F0502020204030204" pitchFamily="34" charset="0"/>
                <a:cs typeface="BernhardModernStd-Roman"/>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658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479884" y="594218"/>
            <a:ext cx="9625263" cy="6263782"/>
          </a:xfrm>
        </p:spPr>
        <p:txBody>
          <a:bodyPr/>
          <a:lstStyle/>
          <a:p>
            <a:pPr marL="0" indent="0" algn="ctr">
              <a:lnSpc>
                <a:spcPct val="115000"/>
              </a:lnSpc>
              <a:spcAft>
                <a:spcPts val="0"/>
              </a:spcAft>
              <a:buNone/>
            </a:pPr>
            <a:r>
              <a:rPr lang="es-ES" b="1" dirty="0" smtClean="0">
                <a:latin typeface="Comic Sans MS" panose="030F0702030302020204" pitchFamily="66" charset="0"/>
                <a:ea typeface="Calibri" panose="020F0502020204030204" pitchFamily="34" charset="0"/>
                <a:cs typeface="Futura-Bold"/>
              </a:rPr>
              <a:t>La </a:t>
            </a:r>
            <a:r>
              <a:rPr lang="es-ES" b="1" dirty="0">
                <a:latin typeface="Comic Sans MS" panose="030F0702030302020204" pitchFamily="66" charset="0"/>
                <a:ea typeface="Calibri" panose="020F0502020204030204" pitchFamily="34" charset="0"/>
                <a:cs typeface="Futura-Bold"/>
              </a:rPr>
              <a:t>observación</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a:latin typeface="Comic Sans MS" pitchFamily="66" charset="0"/>
              </a:rPr>
              <a:t>La </a:t>
            </a:r>
            <a:r>
              <a:rPr lang="es-ES" sz="2000" dirty="0">
                <a:solidFill>
                  <a:srgbClr val="FF0000"/>
                </a:solidFill>
                <a:latin typeface="Comic Sans MS" pitchFamily="66" charset="0"/>
              </a:rPr>
              <a:t>observación directa del docente </a:t>
            </a:r>
            <a:r>
              <a:rPr lang="es-ES" sz="2000" dirty="0">
                <a:latin typeface="Comic Sans MS" pitchFamily="66" charset="0"/>
              </a:rPr>
              <a:t>al trabajo y comportamiento de los estudiantes constituye un </a:t>
            </a:r>
            <a:r>
              <a:rPr lang="es-ES" sz="2000" dirty="0">
                <a:solidFill>
                  <a:srgbClr val="FF0000"/>
                </a:solidFill>
                <a:latin typeface="Comic Sans MS" pitchFamily="66" charset="0"/>
              </a:rPr>
              <a:t>medio eficaz de evaluación</a:t>
            </a:r>
            <a:r>
              <a:rPr lang="es-ES" sz="2000" dirty="0">
                <a:latin typeface="Comic Sans MS" pitchFamily="66" charset="0"/>
              </a:rPr>
              <a:t>, sobre todo en los procesos de evaluación diagnóstica y formativa, arrojando una rica información sobre los aprendizajes.</a:t>
            </a:r>
          </a:p>
          <a:p>
            <a:pPr algn="just">
              <a:lnSpc>
                <a:spcPct val="115000"/>
              </a:lnSpc>
              <a:spcAft>
                <a:spcPts val="0"/>
              </a:spcAft>
            </a:pPr>
            <a:r>
              <a:rPr lang="es-ES" sz="2000" dirty="0">
                <a:latin typeface="Comic Sans MS" pitchFamily="66" charset="0"/>
              </a:rPr>
              <a:t>Es </a:t>
            </a:r>
            <a:r>
              <a:rPr lang="es-ES" sz="2000" dirty="0">
                <a:solidFill>
                  <a:srgbClr val="FF0000"/>
                </a:solidFill>
                <a:latin typeface="Comic Sans MS" pitchFamily="66" charset="0"/>
              </a:rPr>
              <a:t>una de las principales fuentes de información del docente</a:t>
            </a:r>
            <a:r>
              <a:rPr lang="es-ES" sz="2000" dirty="0">
                <a:latin typeface="Comic Sans MS" pitchFamily="66" charset="0"/>
              </a:rPr>
              <a:t>, ya que se puede aplicar todos los días y en todo momento. Puede ser utilizada para </a:t>
            </a:r>
            <a:r>
              <a:rPr lang="es-ES" sz="2000" dirty="0">
                <a:solidFill>
                  <a:srgbClr val="FF0000"/>
                </a:solidFill>
                <a:latin typeface="Comic Sans MS" pitchFamily="66" charset="0"/>
              </a:rPr>
              <a:t>evaluar </a:t>
            </a:r>
            <a:r>
              <a:rPr lang="es-ES" sz="2000" dirty="0" smtClean="0">
                <a:solidFill>
                  <a:srgbClr val="FF0000"/>
                </a:solidFill>
                <a:latin typeface="Comic Sans MS" pitchFamily="66" charset="0"/>
              </a:rPr>
              <a:t>todo tipo de contenidos </a:t>
            </a:r>
            <a:r>
              <a:rPr lang="es-ES" sz="2000" dirty="0" smtClean="0">
                <a:latin typeface="Comic Sans MS" pitchFamily="66" charset="0"/>
              </a:rPr>
              <a:t>ya </a:t>
            </a:r>
            <a:r>
              <a:rPr lang="es-ES" sz="2000" dirty="0">
                <a:latin typeface="Comic Sans MS" pitchFamily="66" charset="0"/>
              </a:rPr>
              <a:t>que a través de ella, el docente obtiene información sobre el lenguaje del estudiante y nivel de aplicación que posee de los contenidos conceptuales, su comportamiento, los intereses que tiene, pensamientos, relaciones con los demás. </a:t>
            </a:r>
          </a:p>
          <a:p>
            <a:pPr algn="just">
              <a:lnSpc>
                <a:spcPct val="115000"/>
              </a:lnSpc>
              <a:spcAft>
                <a:spcPts val="1000"/>
              </a:spcAft>
            </a:pPr>
            <a:r>
              <a:rPr lang="es-ES" sz="2000" dirty="0">
                <a:latin typeface="Comic Sans MS" pitchFamily="66" charset="0"/>
              </a:rPr>
              <a:t>Este es un recurso que se desperdicia con frecuencia. Es una actividad de aprendizaje regular y muy común, que permite evaluar sin estrés y con poco sesgo, ya que no deja oportunidades al azar o a la posibilidad de hacer trampa. También es de </a:t>
            </a:r>
            <a:r>
              <a:rPr lang="es-ES" sz="2000" dirty="0">
                <a:solidFill>
                  <a:srgbClr val="FF0000"/>
                </a:solidFill>
                <a:latin typeface="Comic Sans MS" pitchFamily="66" charset="0"/>
              </a:rPr>
              <a:t>gran ayuda para la evaluación de actitudes </a:t>
            </a:r>
            <a:r>
              <a:rPr lang="es-ES" sz="2000" dirty="0">
                <a:latin typeface="Comic Sans MS" pitchFamily="66" charset="0"/>
              </a:rPr>
              <a:t>al permitir que el alumnado exprese sus propias ideas sobre los contenidos. </a:t>
            </a:r>
          </a:p>
          <a:p>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6</a:t>
            </a:fld>
            <a:endParaRPr lang="en-US" smtClean="0">
              <a:solidFill>
                <a:srgbClr val="FEFFFF"/>
              </a:solidFill>
            </a:endParaRPr>
          </a:p>
        </p:txBody>
      </p:sp>
      <p:sp>
        <p:nvSpPr>
          <p:cNvPr id="5" name="Título 1"/>
          <p:cNvSpPr>
            <a:spLocks noGrp="1"/>
          </p:cNvSpPr>
          <p:nvPr>
            <p:ph type="title"/>
          </p:nvPr>
        </p:nvSpPr>
        <p:spPr>
          <a:xfrm>
            <a:off x="1503948" y="0"/>
            <a:ext cx="10000666" cy="469140"/>
          </a:xfrm>
        </p:spPr>
        <p:txBody>
          <a:bodyPr rtlCol="0">
            <a:normAutofit fontScale="90000"/>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110350098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Marcador de contenido 2"/>
          <p:cNvSpPr>
            <a:spLocks noGrp="1"/>
          </p:cNvSpPr>
          <p:nvPr>
            <p:ph idx="1"/>
          </p:nvPr>
        </p:nvSpPr>
        <p:spPr>
          <a:xfrm>
            <a:off x="1510438" y="1000832"/>
            <a:ext cx="8135607" cy="4890814"/>
          </a:xfrm>
        </p:spPr>
        <p:txBody>
          <a:bodyPr/>
          <a:lstStyle/>
          <a:p>
            <a:pPr marL="0" indent="0">
              <a:buNone/>
            </a:pPr>
            <a:r>
              <a:rPr lang="es-ES" dirty="0" smtClean="0"/>
              <a:t>		</a:t>
            </a:r>
            <a:r>
              <a:rPr lang="es-ES" sz="2000" dirty="0" smtClean="0">
                <a:latin typeface="Comic Sans MS" pitchFamily="66" charset="0"/>
              </a:rPr>
              <a:t> Por ejemplo,  para una respuesta usted esperaría:</a:t>
            </a:r>
          </a:p>
          <a:p>
            <a:pPr marL="0" indent="0" algn="ctr">
              <a:buNone/>
            </a:pPr>
            <a:r>
              <a:rPr lang="es-ES" sz="2000" dirty="0" smtClean="0">
                <a:latin typeface="Comic Sans MS" pitchFamily="66" charset="0"/>
              </a:rPr>
              <a:t>Nivel </a:t>
            </a:r>
            <a:r>
              <a:rPr lang="es-ES" sz="2000" dirty="0">
                <a:latin typeface="Comic Sans MS" pitchFamily="66" charset="0"/>
              </a:rPr>
              <a:t>4: </a:t>
            </a:r>
            <a:r>
              <a:rPr lang="es-ES" sz="2000" dirty="0" smtClean="0">
                <a:latin typeface="Comic Sans MS" pitchFamily="66" charset="0"/>
              </a:rPr>
              <a:t>Respuesta </a:t>
            </a:r>
            <a:r>
              <a:rPr lang="es-ES" sz="2000" dirty="0">
                <a:latin typeface="Comic Sans MS" pitchFamily="66" charset="0"/>
              </a:rPr>
              <a:t>excelente </a:t>
            </a:r>
            <a:endParaRPr lang="es-ES" sz="2000" dirty="0" smtClean="0">
              <a:latin typeface="Comic Sans MS" pitchFamily="66" charset="0"/>
            </a:endParaRPr>
          </a:p>
          <a:p>
            <a:pPr>
              <a:buFont typeface="Wingdings" panose="05000000000000000000" pitchFamily="2" charset="2"/>
              <a:buChar char="q"/>
            </a:pPr>
            <a:r>
              <a:rPr lang="es-ES" sz="2000" dirty="0" smtClean="0">
                <a:latin typeface="Comic Sans MS" pitchFamily="66" charset="0"/>
              </a:rPr>
              <a:t>Respuesta </a:t>
            </a:r>
            <a:r>
              <a:rPr lang="es-ES" sz="2000" dirty="0">
                <a:latin typeface="Comic Sans MS" pitchFamily="66" charset="0"/>
              </a:rPr>
              <a:t>completa </a:t>
            </a:r>
            <a:endParaRPr lang="es-ES" sz="2000" dirty="0" smtClean="0">
              <a:latin typeface="Comic Sans MS" pitchFamily="66" charset="0"/>
            </a:endParaRPr>
          </a:p>
          <a:p>
            <a:pPr>
              <a:buFont typeface="Wingdings" panose="05000000000000000000" pitchFamily="2" charset="2"/>
              <a:buChar char="q"/>
            </a:pPr>
            <a:r>
              <a:rPr lang="es-ES" sz="2000" dirty="0" smtClean="0">
                <a:latin typeface="Comic Sans MS" pitchFamily="66" charset="0"/>
              </a:rPr>
              <a:t>Explicaciones </a:t>
            </a:r>
            <a:r>
              <a:rPr lang="es-ES" sz="2000" dirty="0">
                <a:latin typeface="Comic Sans MS" pitchFamily="66" charset="0"/>
              </a:rPr>
              <a:t>claras del </a:t>
            </a:r>
            <a:r>
              <a:rPr lang="es-ES" sz="2000" dirty="0" smtClean="0">
                <a:latin typeface="Comic Sans MS" pitchFamily="66" charset="0"/>
              </a:rPr>
              <a:t>concepto </a:t>
            </a:r>
          </a:p>
          <a:p>
            <a:pPr>
              <a:buFont typeface="Wingdings" panose="05000000000000000000" pitchFamily="2" charset="2"/>
              <a:buChar char="q"/>
            </a:pPr>
            <a:r>
              <a:rPr lang="es-ES" sz="2000" dirty="0" smtClean="0">
                <a:latin typeface="Comic Sans MS" pitchFamily="66" charset="0"/>
              </a:rPr>
              <a:t>Identificación </a:t>
            </a:r>
            <a:r>
              <a:rPr lang="es-ES" sz="2000" dirty="0">
                <a:latin typeface="Comic Sans MS" pitchFamily="66" charset="0"/>
              </a:rPr>
              <a:t>de todos los elementos </a:t>
            </a:r>
            <a:r>
              <a:rPr lang="es-ES" sz="2000" dirty="0" smtClean="0">
                <a:latin typeface="Comic Sans MS" pitchFamily="66" charset="0"/>
              </a:rPr>
              <a:t>importantes</a:t>
            </a:r>
          </a:p>
          <a:p>
            <a:pPr>
              <a:buFont typeface="Wingdings" panose="05000000000000000000" pitchFamily="2" charset="2"/>
              <a:buChar char="q"/>
            </a:pPr>
            <a:r>
              <a:rPr lang="es-ES" sz="2000" dirty="0" smtClean="0">
                <a:latin typeface="Comic Sans MS" pitchFamily="66" charset="0"/>
              </a:rPr>
              <a:t> </a:t>
            </a:r>
            <a:r>
              <a:rPr lang="es-ES" sz="2000" dirty="0">
                <a:latin typeface="Comic Sans MS" pitchFamily="66" charset="0"/>
              </a:rPr>
              <a:t>Inclusión de ejemplos e </a:t>
            </a:r>
            <a:r>
              <a:rPr lang="es-ES" sz="2000" dirty="0" smtClean="0">
                <a:latin typeface="Comic Sans MS" pitchFamily="66" charset="0"/>
              </a:rPr>
              <a:t>información complementaria</a:t>
            </a:r>
          </a:p>
          <a:p>
            <a:pPr marL="0" indent="0" algn="ctr">
              <a:buNone/>
            </a:pPr>
            <a:r>
              <a:rPr lang="es-ES" sz="2000" dirty="0" smtClean="0">
                <a:latin typeface="Comic Sans MS" pitchFamily="66" charset="0"/>
              </a:rPr>
              <a:t>		Nivel </a:t>
            </a:r>
            <a:r>
              <a:rPr lang="es-ES" sz="2000" dirty="0">
                <a:latin typeface="Comic Sans MS" pitchFamily="66" charset="0"/>
              </a:rPr>
              <a:t>3: Respuesta satisfactoria </a:t>
            </a:r>
            <a:endParaRPr lang="es-ES" sz="2000" dirty="0" smtClean="0">
              <a:latin typeface="Comic Sans MS" pitchFamily="66" charset="0"/>
            </a:endParaRPr>
          </a:p>
          <a:p>
            <a:pPr>
              <a:buFont typeface="Wingdings" panose="05000000000000000000" pitchFamily="2" charset="2"/>
              <a:buChar char="q"/>
            </a:pPr>
            <a:r>
              <a:rPr lang="es-ES" sz="2000" dirty="0" smtClean="0">
                <a:latin typeface="Comic Sans MS" pitchFamily="66" charset="0"/>
              </a:rPr>
              <a:t>Respuesta </a:t>
            </a:r>
            <a:r>
              <a:rPr lang="es-ES" sz="2000" dirty="0">
                <a:latin typeface="Comic Sans MS" pitchFamily="66" charset="0"/>
              </a:rPr>
              <a:t>bastante completa </a:t>
            </a:r>
            <a:endParaRPr lang="es-ES" sz="2000" dirty="0" smtClean="0">
              <a:latin typeface="Comic Sans MS" pitchFamily="66" charset="0"/>
            </a:endParaRPr>
          </a:p>
          <a:p>
            <a:pPr>
              <a:buFont typeface="Wingdings" panose="05000000000000000000" pitchFamily="2" charset="2"/>
              <a:buChar char="q"/>
            </a:pPr>
            <a:r>
              <a:rPr lang="es-ES" sz="2000" dirty="0" smtClean="0">
                <a:latin typeface="Comic Sans MS" pitchFamily="66" charset="0"/>
              </a:rPr>
              <a:t>Manifiesta comprensión </a:t>
            </a:r>
            <a:r>
              <a:rPr lang="es-ES" sz="2000" dirty="0">
                <a:latin typeface="Comic Sans MS" pitchFamily="66" charset="0"/>
              </a:rPr>
              <a:t>del </a:t>
            </a:r>
            <a:r>
              <a:rPr lang="es-ES" sz="2000" dirty="0" smtClean="0">
                <a:latin typeface="Comic Sans MS" pitchFamily="66" charset="0"/>
              </a:rPr>
              <a:t>concepto</a:t>
            </a:r>
          </a:p>
          <a:p>
            <a:pPr>
              <a:buFont typeface="Wingdings" panose="05000000000000000000" pitchFamily="2" charset="2"/>
              <a:buChar char="q"/>
            </a:pPr>
            <a:r>
              <a:rPr lang="es-ES" sz="2000" dirty="0" smtClean="0">
                <a:latin typeface="Comic Sans MS" pitchFamily="66" charset="0"/>
              </a:rPr>
              <a:t> </a:t>
            </a:r>
            <a:r>
              <a:rPr lang="es-ES" sz="2000" dirty="0">
                <a:latin typeface="Comic Sans MS" pitchFamily="66" charset="0"/>
              </a:rPr>
              <a:t>Identifica bastantes elementos </a:t>
            </a:r>
            <a:r>
              <a:rPr lang="es-ES" sz="2000" dirty="0" smtClean="0">
                <a:latin typeface="Comic Sans MS" pitchFamily="66" charset="0"/>
              </a:rPr>
              <a:t>importantes</a:t>
            </a:r>
          </a:p>
          <a:p>
            <a:pPr>
              <a:buFont typeface="Wingdings" panose="05000000000000000000" pitchFamily="2" charset="2"/>
              <a:buChar char="q"/>
            </a:pPr>
            <a:r>
              <a:rPr lang="es-ES" sz="2000" dirty="0" smtClean="0">
                <a:latin typeface="Comic Sans MS" pitchFamily="66" charset="0"/>
              </a:rPr>
              <a:t> </a:t>
            </a:r>
            <a:r>
              <a:rPr lang="es-ES" sz="2000" dirty="0">
                <a:latin typeface="Comic Sans MS" pitchFamily="66" charset="0"/>
              </a:rPr>
              <a:t>Ofrece alguna </a:t>
            </a:r>
            <a:r>
              <a:rPr lang="es-ES" sz="2000" dirty="0" smtClean="0">
                <a:latin typeface="Comic Sans MS" pitchFamily="66" charset="0"/>
              </a:rPr>
              <a:t>información </a:t>
            </a:r>
            <a:r>
              <a:rPr lang="es-ES" sz="2000" dirty="0">
                <a:latin typeface="Comic Sans MS" pitchFamily="66" charset="0"/>
              </a:rPr>
              <a:t>adicional</a:t>
            </a:r>
          </a:p>
          <a:p>
            <a:pPr marL="0" indent="0">
              <a:buNone/>
            </a:pPr>
            <a:r>
              <a:rPr lang="es-ES" dirty="0" smtClean="0"/>
              <a:t>				</a:t>
            </a:r>
            <a:endParaRPr lang="es-ES" dirty="0"/>
          </a:p>
        </p:txBody>
      </p:sp>
      <p:sp>
        <p:nvSpPr>
          <p:cNvPr id="110595"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9ADAA07-3AF5-41C4-8123-F7D6382B427F}" type="slidenum">
              <a:rPr lang="en-US" smtClean="0">
                <a:solidFill>
                  <a:srgbClr val="FEFFFF"/>
                </a:solidFill>
              </a:rPr>
              <a:pPr fontAlgn="base">
                <a:spcBef>
                  <a:spcPct val="0"/>
                </a:spcBef>
                <a:spcAft>
                  <a:spcPct val="0"/>
                </a:spcAft>
                <a:buClrTx/>
                <a:buFontTx/>
                <a:buNone/>
              </a:pPr>
              <a:t>60</a:t>
            </a:fld>
            <a:endParaRPr lang="en-US" smtClean="0">
              <a:solidFill>
                <a:srgbClr val="FEFFFF"/>
              </a:solidFill>
            </a:endParaRPr>
          </a:p>
        </p:txBody>
      </p:sp>
      <p:sp>
        <p:nvSpPr>
          <p:cNvPr id="5" name="Título 1"/>
          <p:cNvSpPr>
            <a:spLocks noGrp="1"/>
          </p:cNvSpPr>
          <p:nvPr>
            <p:ph type="title"/>
          </p:nvPr>
        </p:nvSpPr>
        <p:spPr>
          <a:xfrm>
            <a:off x="1371600" y="0"/>
            <a:ext cx="10133013" cy="507776"/>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24476423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Marcador de contenido 2"/>
          <p:cNvSpPr>
            <a:spLocks noGrp="1"/>
          </p:cNvSpPr>
          <p:nvPr>
            <p:ph idx="1"/>
          </p:nvPr>
        </p:nvSpPr>
        <p:spPr>
          <a:xfrm>
            <a:off x="1377864" y="1152525"/>
            <a:ext cx="8520618" cy="4583257"/>
          </a:xfrm>
        </p:spPr>
        <p:txBody>
          <a:bodyPr/>
          <a:lstStyle/>
          <a:p>
            <a:pPr marL="0" indent="0" algn="ctr">
              <a:buNone/>
            </a:pPr>
            <a:r>
              <a:rPr lang="es-ES" sz="2000" dirty="0" smtClean="0">
                <a:latin typeface="Comic Sans MS" pitchFamily="66" charset="0"/>
              </a:rPr>
              <a:t>Nivel 2: Respuesta moderadamente satisfactoria </a:t>
            </a:r>
          </a:p>
          <a:p>
            <a:pPr>
              <a:buFont typeface="Wingdings" panose="05000000000000000000" pitchFamily="2" charset="2"/>
              <a:buChar char="q"/>
            </a:pPr>
            <a:r>
              <a:rPr lang="es-ES" sz="2000" dirty="0" smtClean="0">
                <a:latin typeface="Comic Sans MS" pitchFamily="66" charset="0"/>
              </a:rPr>
              <a:t>Respuesta refleja alguna confusión </a:t>
            </a:r>
          </a:p>
          <a:p>
            <a:pPr>
              <a:buFont typeface="Wingdings" panose="05000000000000000000" pitchFamily="2" charset="2"/>
              <a:buChar char="q"/>
            </a:pPr>
            <a:r>
              <a:rPr lang="es-ES" sz="2000" dirty="0" smtClean="0">
                <a:latin typeface="Comic Sans MS" pitchFamily="66" charset="0"/>
              </a:rPr>
              <a:t>Comprensión incompleta del concepto</a:t>
            </a:r>
          </a:p>
          <a:p>
            <a:pPr>
              <a:buFont typeface="Wingdings" panose="05000000000000000000" pitchFamily="2" charset="2"/>
              <a:buChar char="q"/>
            </a:pPr>
            <a:r>
              <a:rPr lang="es-ES" sz="2000" dirty="0" smtClean="0">
                <a:latin typeface="Comic Sans MS" pitchFamily="66" charset="0"/>
              </a:rPr>
              <a:t> Identifica algunos elementos importantes </a:t>
            </a:r>
          </a:p>
          <a:p>
            <a:pPr>
              <a:buFont typeface="Wingdings" panose="05000000000000000000" pitchFamily="2" charset="2"/>
              <a:buChar char="q"/>
            </a:pPr>
            <a:r>
              <a:rPr lang="es-ES" sz="2000" dirty="0" smtClean="0">
                <a:latin typeface="Comic Sans MS" pitchFamily="66" charset="0"/>
              </a:rPr>
              <a:t>Provee información incompleta relacionada con el tema</a:t>
            </a:r>
          </a:p>
          <a:p>
            <a:pPr marL="0" indent="0">
              <a:buNone/>
            </a:pPr>
            <a:r>
              <a:rPr lang="es-ES" sz="2000" dirty="0" smtClean="0">
                <a:latin typeface="Comic Sans MS" pitchFamily="66" charset="0"/>
              </a:rPr>
              <a:t>				Nivel </a:t>
            </a:r>
            <a:r>
              <a:rPr lang="es-ES" sz="2000" dirty="0">
                <a:latin typeface="Comic Sans MS" pitchFamily="66" charset="0"/>
              </a:rPr>
              <a:t>1: Respuesta deficiente </a:t>
            </a:r>
            <a:endParaRPr lang="es-ES" sz="2000" dirty="0" smtClean="0">
              <a:latin typeface="Comic Sans MS" pitchFamily="66" charset="0"/>
            </a:endParaRPr>
          </a:p>
          <a:p>
            <a:pPr>
              <a:buFont typeface="Wingdings" panose="05000000000000000000" pitchFamily="2" charset="2"/>
              <a:buChar char="q"/>
            </a:pPr>
            <a:r>
              <a:rPr lang="es-ES" sz="2000" dirty="0" smtClean="0">
                <a:latin typeface="Comic Sans MS" pitchFamily="66" charset="0"/>
              </a:rPr>
              <a:t>No </a:t>
            </a:r>
            <a:r>
              <a:rPr lang="es-ES" sz="2000" dirty="0">
                <a:latin typeface="Comic Sans MS" pitchFamily="66" charset="0"/>
              </a:rPr>
              <a:t>logra demostrar que comprende el concepto </a:t>
            </a:r>
            <a:endParaRPr lang="es-ES" sz="2000" dirty="0" smtClean="0">
              <a:latin typeface="Comic Sans MS" pitchFamily="66" charset="0"/>
            </a:endParaRPr>
          </a:p>
          <a:p>
            <a:pPr>
              <a:buFont typeface="Wingdings" panose="05000000000000000000" pitchFamily="2" charset="2"/>
              <a:buChar char="q"/>
            </a:pPr>
            <a:r>
              <a:rPr lang="es-ES" sz="2000" dirty="0" smtClean="0">
                <a:latin typeface="Comic Sans MS" pitchFamily="66" charset="0"/>
              </a:rPr>
              <a:t>No provee </a:t>
            </a:r>
            <a:r>
              <a:rPr lang="es-ES" sz="2000" dirty="0">
                <a:latin typeface="Comic Sans MS" pitchFamily="66" charset="0"/>
              </a:rPr>
              <a:t>contestación completa </a:t>
            </a:r>
            <a:endParaRPr lang="es-ES" sz="2000" dirty="0" smtClean="0">
              <a:latin typeface="Comic Sans MS" pitchFamily="66" charset="0"/>
            </a:endParaRPr>
          </a:p>
          <a:p>
            <a:pPr>
              <a:buFont typeface="Wingdings" panose="05000000000000000000" pitchFamily="2" charset="2"/>
              <a:buChar char="q"/>
            </a:pPr>
            <a:r>
              <a:rPr lang="es-ES" sz="2000" dirty="0" smtClean="0">
                <a:latin typeface="Comic Sans MS" pitchFamily="66" charset="0"/>
              </a:rPr>
              <a:t>Omite </a:t>
            </a:r>
            <a:r>
              <a:rPr lang="es-ES" sz="2000" dirty="0">
                <a:latin typeface="Comic Sans MS" pitchFamily="66" charset="0"/>
              </a:rPr>
              <a:t>elementos </a:t>
            </a:r>
            <a:r>
              <a:rPr lang="es-ES" sz="2000" dirty="0" smtClean="0">
                <a:latin typeface="Comic Sans MS" pitchFamily="66" charset="0"/>
              </a:rPr>
              <a:t>importantes</a:t>
            </a:r>
          </a:p>
          <a:p>
            <a:pPr>
              <a:buFont typeface="Wingdings" panose="05000000000000000000" pitchFamily="2" charset="2"/>
              <a:buChar char="q"/>
            </a:pPr>
            <a:r>
              <a:rPr lang="es-ES" sz="2000" dirty="0" smtClean="0">
                <a:latin typeface="Comic Sans MS" pitchFamily="66" charset="0"/>
              </a:rPr>
              <a:t> </a:t>
            </a:r>
            <a:r>
              <a:rPr lang="es-ES" sz="2000" dirty="0">
                <a:latin typeface="Comic Sans MS" pitchFamily="66" charset="0"/>
              </a:rPr>
              <a:t>Utiliza </a:t>
            </a:r>
            <a:r>
              <a:rPr lang="es-ES" sz="2000" dirty="0" smtClean="0">
                <a:latin typeface="Comic Sans MS" pitchFamily="66" charset="0"/>
              </a:rPr>
              <a:t>inadecuadamente los términos</a:t>
            </a:r>
          </a:p>
          <a:p>
            <a:pPr marL="0" indent="0">
              <a:buNone/>
            </a:pPr>
            <a:endParaRPr lang="es-ES" dirty="0"/>
          </a:p>
        </p:txBody>
      </p:sp>
      <p:sp>
        <p:nvSpPr>
          <p:cNvPr id="110595"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9ADAA07-3AF5-41C4-8123-F7D6382B427F}" type="slidenum">
              <a:rPr lang="en-US" smtClean="0">
                <a:solidFill>
                  <a:srgbClr val="FEFFFF"/>
                </a:solidFill>
              </a:rPr>
              <a:pPr fontAlgn="base">
                <a:spcBef>
                  <a:spcPct val="0"/>
                </a:spcBef>
                <a:spcAft>
                  <a:spcPct val="0"/>
                </a:spcAft>
                <a:buClrTx/>
                <a:buFontTx/>
                <a:buNone/>
              </a:pPr>
              <a:t>61</a:t>
            </a:fld>
            <a:endParaRPr lang="en-US" smtClean="0">
              <a:solidFill>
                <a:srgbClr val="FEFFFF"/>
              </a:solidFill>
            </a:endParaRPr>
          </a:p>
        </p:txBody>
      </p:sp>
      <p:sp>
        <p:nvSpPr>
          <p:cNvPr id="5" name="Título 1"/>
          <p:cNvSpPr>
            <a:spLocks noGrp="1"/>
          </p:cNvSpPr>
          <p:nvPr>
            <p:ph type="title"/>
          </p:nvPr>
        </p:nvSpPr>
        <p:spPr>
          <a:xfrm>
            <a:off x="1377864" y="0"/>
            <a:ext cx="10126750" cy="507776"/>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32759332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1"/>
          <p:cNvGraphicFramePr>
            <a:graphicFrameLocks noGrp="1"/>
          </p:cNvGraphicFramePr>
          <p:nvPr>
            <p:ph idx="1"/>
            <p:extLst>
              <p:ext uri="{D42A27DB-BD31-4B8C-83A1-F6EECF244321}">
                <p14:modId xmlns:p14="http://schemas.microsoft.com/office/powerpoint/2010/main" val="878105902"/>
              </p:ext>
            </p:extLst>
          </p:nvPr>
        </p:nvGraphicFramePr>
        <p:xfrm>
          <a:off x="1906588" y="1480278"/>
          <a:ext cx="9826065" cy="4305851"/>
        </p:xfrm>
        <a:graphic>
          <a:graphicData uri="http://schemas.openxmlformats.org/drawingml/2006/table">
            <a:tbl>
              <a:tblPr firstRow="1" bandRow="1">
                <a:tableStyleId>{E8B1032C-EA38-4F05-BA0D-38AFFFC7BED3}</a:tableStyleId>
              </a:tblPr>
              <a:tblGrid>
                <a:gridCol w="1965213"/>
                <a:gridCol w="1965213"/>
                <a:gridCol w="1965213"/>
                <a:gridCol w="1965213"/>
                <a:gridCol w="1965213"/>
              </a:tblGrid>
              <a:tr h="1072395">
                <a:tc>
                  <a:txBody>
                    <a:bodyPr/>
                    <a:lstStyle/>
                    <a:p>
                      <a:endParaRPr lang="es-ES" sz="1400" dirty="0">
                        <a:latin typeface="Comic Sans MS" pitchFamily="66" charset="0"/>
                      </a:endParaRPr>
                    </a:p>
                  </a:txBody>
                  <a:tcPr/>
                </a:tc>
                <a:tc>
                  <a:txBody>
                    <a:bodyPr/>
                    <a:lstStyle/>
                    <a:p>
                      <a:r>
                        <a:rPr lang="es-ES" sz="1400" dirty="0" smtClean="0">
                          <a:latin typeface="Comic Sans MS" pitchFamily="66" charset="0"/>
                        </a:rPr>
                        <a:t>5,6) Respuesta deficiente</a:t>
                      </a:r>
                    </a:p>
                    <a:p>
                      <a:r>
                        <a:rPr lang="es-ES" sz="1400" dirty="0" smtClean="0">
                          <a:latin typeface="Comic Sans MS" pitchFamily="66" charset="0"/>
                        </a:rPr>
                        <a:t> 1</a:t>
                      </a:r>
                      <a:endParaRPr lang="es-ES" sz="1400" dirty="0">
                        <a:latin typeface="Comic Sans MS" pitchFamily="66" charset="0"/>
                      </a:endParaRPr>
                    </a:p>
                  </a:txBody>
                  <a:tcPr/>
                </a:tc>
                <a:tc>
                  <a:txBody>
                    <a:bodyPr/>
                    <a:lstStyle/>
                    <a:p>
                      <a:r>
                        <a:rPr lang="es-ES" sz="1400" dirty="0" smtClean="0">
                          <a:latin typeface="Comic Sans MS" pitchFamily="66" charset="0"/>
                        </a:rPr>
                        <a:t>Respuesta moderadamente satisfactoria </a:t>
                      </a:r>
                    </a:p>
                    <a:p>
                      <a:r>
                        <a:rPr lang="es-ES" sz="1400" dirty="0" smtClean="0">
                          <a:latin typeface="Comic Sans MS" pitchFamily="66" charset="0"/>
                        </a:rPr>
                        <a:t>2</a:t>
                      </a:r>
                      <a:endParaRPr lang="es-ES" sz="1400" dirty="0">
                        <a:latin typeface="Comic Sans MS" pitchFamily="66" charset="0"/>
                      </a:endParaRPr>
                    </a:p>
                  </a:txBody>
                  <a:tcPr/>
                </a:tc>
                <a:tc>
                  <a:txBody>
                    <a:bodyPr/>
                    <a:lstStyle/>
                    <a:p>
                      <a:r>
                        <a:rPr lang="es-ES" sz="1400" dirty="0" smtClean="0">
                          <a:latin typeface="Comic Sans MS" pitchFamily="66" charset="0"/>
                        </a:rPr>
                        <a:t>Respuesta satisfactoria </a:t>
                      </a:r>
                    </a:p>
                    <a:p>
                      <a:r>
                        <a:rPr lang="es-ES" sz="1400" dirty="0" smtClean="0">
                          <a:latin typeface="Comic Sans MS" pitchFamily="66" charset="0"/>
                        </a:rPr>
                        <a:t>3</a:t>
                      </a:r>
                      <a:endParaRPr lang="es-ES" sz="1400" dirty="0">
                        <a:latin typeface="Comic Sans MS" pitchFamily="66" charset="0"/>
                      </a:endParaRPr>
                    </a:p>
                  </a:txBody>
                  <a:tcPr/>
                </a:tc>
                <a:tc>
                  <a:txBody>
                    <a:bodyPr/>
                    <a:lstStyle/>
                    <a:p>
                      <a:r>
                        <a:rPr lang="es-ES" sz="1400" dirty="0" smtClean="0">
                          <a:latin typeface="Comic Sans MS" pitchFamily="66" charset="0"/>
                        </a:rPr>
                        <a:t>Respuesta excelente </a:t>
                      </a:r>
                    </a:p>
                    <a:p>
                      <a:r>
                        <a:rPr lang="es-ES" sz="1400" dirty="0" smtClean="0">
                          <a:latin typeface="Comic Sans MS" pitchFamily="66" charset="0"/>
                        </a:rPr>
                        <a:t>4</a:t>
                      </a:r>
                    </a:p>
                  </a:txBody>
                  <a:tcPr/>
                </a:tc>
              </a:tr>
              <a:tr h="7478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Explicación</a:t>
                      </a:r>
                      <a:endParaRPr lang="es-ES" sz="1400" dirty="0">
                        <a:latin typeface="Comic Sans MS" pitchFamily="66" charset="0"/>
                      </a:endParaRPr>
                    </a:p>
                  </a:txBody>
                  <a:tcPr/>
                </a:tc>
                <a:tc>
                  <a:txBody>
                    <a:bodyPr/>
                    <a:lstStyle/>
                    <a:p>
                      <a:r>
                        <a:rPr lang="es-ES" sz="1400" dirty="0" smtClean="0">
                          <a:latin typeface="Comic Sans MS" pitchFamily="66" charset="0"/>
                        </a:rPr>
                        <a:t>No logra demostrar que comprende el concepto</a:t>
                      </a:r>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Respuesta refleja alguna confusión</a:t>
                      </a:r>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Respuesta bastante completa.</a:t>
                      </a:r>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Respuesta completa</a:t>
                      </a:r>
                      <a:endParaRPr lang="es-ES" sz="1400" dirty="0">
                        <a:latin typeface="Comic Sans MS" pitchFamily="66" charset="0"/>
                      </a:endParaRPr>
                    </a:p>
                  </a:txBody>
                  <a:tcPr/>
                </a:tc>
              </a:tr>
              <a:tr h="72121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Comprensión del concepto</a:t>
                      </a:r>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No provee contestación completa.</a:t>
                      </a:r>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Comprensión incompleta del concepto</a:t>
                      </a:r>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Manifiesta comprensión del concepto</a:t>
                      </a:r>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Explicaciones claras del concepto.</a:t>
                      </a:r>
                    </a:p>
                    <a:p>
                      <a:endParaRPr lang="es-ES" sz="1400" dirty="0">
                        <a:latin typeface="Comic Sans MS" pitchFamily="66" charset="0"/>
                      </a:endParaRPr>
                    </a:p>
                  </a:txBody>
                  <a:tcPr/>
                </a:tc>
              </a:tr>
              <a:tr h="775308">
                <a:tc>
                  <a:txBody>
                    <a:bodyPr/>
                    <a:lstStyle/>
                    <a:p>
                      <a:r>
                        <a:rPr lang="es-ES" sz="1400" dirty="0" smtClean="0">
                          <a:latin typeface="Comic Sans MS" pitchFamily="66" charset="0"/>
                        </a:rPr>
                        <a:t>Identificación de los elementos del concepto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Omite elementos importantes.</a:t>
                      </a:r>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Identifica algunos elementos importantes.</a:t>
                      </a:r>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Identifica bastantes elementos importantes.</a:t>
                      </a:r>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Identificación de todos los elementos importantes.</a:t>
                      </a:r>
                      <a:endParaRPr lang="es-ES" sz="1400" dirty="0">
                        <a:latin typeface="Comic Sans MS" pitchFamily="66" charset="0"/>
                      </a:endParaRPr>
                    </a:p>
                  </a:txBody>
                  <a:tcPr/>
                </a:tc>
              </a:tr>
              <a:tr h="9787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Ejemplificación</a:t>
                      </a:r>
                    </a:p>
                    <a:p>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Utiliza inadecuadamente los términos.</a:t>
                      </a:r>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Provee información incompleta relacionada con el tema.</a:t>
                      </a:r>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Ofrece alguna información adicional.</a:t>
                      </a:r>
                      <a:endParaRPr lang="es-ES" sz="1400" dirty="0">
                        <a:latin typeface="Comic Sans MS" pitchFamily="66"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400" dirty="0" smtClean="0">
                          <a:latin typeface="Comic Sans MS" pitchFamily="66" charset="0"/>
                        </a:rPr>
                        <a:t>Inclusión de ejemplos e información complementaria.</a:t>
                      </a:r>
                      <a:endParaRPr lang="es-ES" sz="1400" dirty="0">
                        <a:latin typeface="Comic Sans MS" pitchFamily="66" charset="0"/>
                      </a:endParaRPr>
                    </a:p>
                  </a:txBody>
                  <a:tcPr/>
                </a:tc>
              </a:tr>
            </a:tbl>
          </a:graphicData>
        </a:graphic>
      </p:graphicFrame>
      <p:sp>
        <p:nvSpPr>
          <p:cNvPr id="110595"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9ADAA07-3AF5-41C4-8123-F7D6382B427F}" type="slidenum">
              <a:rPr lang="en-US" smtClean="0">
                <a:solidFill>
                  <a:srgbClr val="FEFFFF"/>
                </a:solidFill>
              </a:rPr>
              <a:pPr fontAlgn="base">
                <a:spcBef>
                  <a:spcPct val="0"/>
                </a:spcBef>
                <a:spcAft>
                  <a:spcPct val="0"/>
                </a:spcAft>
                <a:buClrTx/>
                <a:buFontTx/>
                <a:buNone/>
              </a:pPr>
              <a:t>62</a:t>
            </a:fld>
            <a:endParaRPr lang="en-US" smtClean="0">
              <a:solidFill>
                <a:srgbClr val="FEFFFF"/>
              </a:solidFill>
            </a:endParaRPr>
          </a:p>
        </p:txBody>
      </p:sp>
      <p:sp>
        <p:nvSpPr>
          <p:cNvPr id="5" name="Título 1"/>
          <p:cNvSpPr>
            <a:spLocks noGrp="1"/>
          </p:cNvSpPr>
          <p:nvPr>
            <p:ph type="title"/>
          </p:nvPr>
        </p:nvSpPr>
        <p:spPr>
          <a:xfrm>
            <a:off x="1906588" y="0"/>
            <a:ext cx="9598025" cy="507776"/>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cxnSp>
        <p:nvCxnSpPr>
          <p:cNvPr id="4" name="Conector recto 3"/>
          <p:cNvCxnSpPr/>
          <p:nvPr/>
        </p:nvCxnSpPr>
        <p:spPr>
          <a:xfrm>
            <a:off x="1906588" y="1487510"/>
            <a:ext cx="1957074" cy="1075386"/>
          </a:xfrm>
          <a:prstGeom prst="line">
            <a:avLst/>
          </a:prstGeom>
        </p:spPr>
        <p:style>
          <a:lnRef idx="1">
            <a:schemeClr val="accent1"/>
          </a:lnRef>
          <a:fillRef idx="0">
            <a:schemeClr val="accent1"/>
          </a:fillRef>
          <a:effectRef idx="0">
            <a:schemeClr val="accent1"/>
          </a:effectRef>
          <a:fontRef idx="minor">
            <a:schemeClr val="tx1"/>
          </a:fontRef>
        </p:style>
      </p:cxnSp>
      <p:sp>
        <p:nvSpPr>
          <p:cNvPr id="8" name="CuadroTexto 7"/>
          <p:cNvSpPr txBox="1"/>
          <p:nvPr/>
        </p:nvSpPr>
        <p:spPr>
          <a:xfrm>
            <a:off x="2717442" y="1538514"/>
            <a:ext cx="1146220" cy="307777"/>
          </a:xfrm>
          <a:prstGeom prst="rect">
            <a:avLst/>
          </a:prstGeom>
          <a:noFill/>
        </p:spPr>
        <p:txBody>
          <a:bodyPr wrap="square" rtlCol="0">
            <a:spAutoFit/>
          </a:bodyPr>
          <a:lstStyle/>
          <a:p>
            <a:r>
              <a:rPr lang="es-ES" sz="1400" b="1" dirty="0" smtClean="0"/>
              <a:t>4. Rangos</a:t>
            </a:r>
            <a:endParaRPr lang="es-ES" sz="1400" b="1" dirty="0"/>
          </a:p>
        </p:txBody>
      </p:sp>
      <p:sp>
        <p:nvSpPr>
          <p:cNvPr id="11" name="CuadroTexto 10"/>
          <p:cNvSpPr txBox="1"/>
          <p:nvPr/>
        </p:nvSpPr>
        <p:spPr>
          <a:xfrm>
            <a:off x="1906588" y="2132258"/>
            <a:ext cx="1184342" cy="307777"/>
          </a:xfrm>
          <a:prstGeom prst="rect">
            <a:avLst/>
          </a:prstGeom>
          <a:noFill/>
        </p:spPr>
        <p:txBody>
          <a:bodyPr wrap="square" rtlCol="0">
            <a:spAutoFit/>
          </a:bodyPr>
          <a:lstStyle/>
          <a:p>
            <a:r>
              <a:rPr lang="es-ES" sz="1400" b="1" dirty="0" smtClean="0"/>
              <a:t>3. Criterios</a:t>
            </a:r>
            <a:endParaRPr lang="es-ES" dirty="0"/>
          </a:p>
        </p:txBody>
      </p:sp>
      <p:sp>
        <p:nvSpPr>
          <p:cNvPr id="13" name="CuadroTexto 12"/>
          <p:cNvSpPr txBox="1"/>
          <p:nvPr/>
        </p:nvSpPr>
        <p:spPr>
          <a:xfrm>
            <a:off x="1906588" y="6027313"/>
            <a:ext cx="8486663" cy="646331"/>
          </a:xfrm>
          <a:prstGeom prst="rect">
            <a:avLst/>
          </a:prstGeom>
          <a:noFill/>
        </p:spPr>
        <p:txBody>
          <a:bodyPr wrap="square" rtlCol="0">
            <a:spAutoFit/>
          </a:bodyPr>
          <a:lstStyle/>
          <a:p>
            <a:r>
              <a:rPr lang="es-ES" dirty="0" smtClean="0">
                <a:latin typeface="Comic Sans MS" pitchFamily="66" charset="0"/>
              </a:rPr>
              <a:t>7. Puntos obtenidos  ---------------------------------------------------------------</a:t>
            </a:r>
          </a:p>
          <a:p>
            <a:r>
              <a:rPr lang="es-ES" dirty="0" smtClean="0">
                <a:latin typeface="Comic Sans MS" pitchFamily="66" charset="0"/>
              </a:rPr>
              <a:t>8. Observaciones      ---------------------------------------------------------------</a:t>
            </a:r>
            <a:endParaRPr lang="es-ES" dirty="0">
              <a:latin typeface="Comic Sans MS" pitchFamily="66" charset="0"/>
            </a:endParaRPr>
          </a:p>
        </p:txBody>
      </p:sp>
    </p:spTree>
    <p:extLst>
      <p:ext uri="{BB962C8B-B14F-4D97-AF65-F5344CB8AC3E}">
        <p14:creationId xmlns:p14="http://schemas.microsoft.com/office/powerpoint/2010/main" val="6809576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404091" y="1629064"/>
            <a:ext cx="10367492" cy="5974008"/>
          </a:xfrm>
        </p:spPr>
        <p:txBody>
          <a:bodyPr/>
          <a:lstStyle/>
          <a:p>
            <a:pPr lvl="0"/>
            <a:r>
              <a:rPr lang="es-ES" dirty="0" smtClean="0"/>
              <a:t>7</a:t>
            </a:r>
            <a:r>
              <a:rPr lang="es-ES" sz="2000" dirty="0" smtClean="0">
                <a:latin typeface="Comic Sans MS" pitchFamily="66" charset="0"/>
              </a:rPr>
              <a:t>. Deje indicado un espacio para anotar la puntuación. </a:t>
            </a:r>
          </a:p>
          <a:p>
            <a:pPr lvl="0"/>
            <a:r>
              <a:rPr lang="es-ES" sz="2000" dirty="0" smtClean="0">
                <a:latin typeface="Comic Sans MS" pitchFamily="66" charset="0"/>
              </a:rPr>
              <a:t>8. En la parte de debajo de la rúbrica asigne un área para observaciones.</a:t>
            </a:r>
          </a:p>
          <a:p>
            <a:pPr marL="0" lvl="0" indent="0" algn="ctr">
              <a:buNone/>
            </a:pPr>
            <a:r>
              <a:rPr lang="es-ES" sz="2000" dirty="0" smtClean="0">
                <a:latin typeface="Comic Sans MS" pitchFamily="66" charset="0"/>
              </a:rPr>
              <a:t>¿Cómo se calcula la valoración?</a:t>
            </a:r>
          </a:p>
          <a:p>
            <a:pPr lvl="0"/>
            <a:r>
              <a:rPr lang="es-ES" sz="2000" dirty="0" smtClean="0">
                <a:latin typeface="Comic Sans MS" pitchFamily="66" charset="0"/>
              </a:rPr>
              <a:t>Multiplicar el valor máximo de la escala asignada para evaluar por el número de aspectos a observar. Esto dará la nota máxima. </a:t>
            </a:r>
          </a:p>
          <a:p>
            <a:pPr lvl="0"/>
            <a:r>
              <a:rPr lang="es-ES" sz="2000" dirty="0" smtClean="0">
                <a:latin typeface="Comic Sans MS" pitchFamily="66" charset="0"/>
              </a:rPr>
              <a:t>Sumar el total de valores obtenidos en cada uno de los aspectos o criterios.</a:t>
            </a:r>
          </a:p>
          <a:p>
            <a:pPr lvl="0"/>
            <a:r>
              <a:rPr lang="es-ES" sz="2000" dirty="0" smtClean="0">
                <a:latin typeface="Comic Sans MS" pitchFamily="66" charset="0"/>
              </a:rPr>
              <a:t>La calificación se calcula dividiendo el total obtenido, entre la nota máxima y multiplicando el resultado por 100.</a:t>
            </a:r>
          </a:p>
          <a:p>
            <a:pPr eaLnBrk="1" hangingPunct="1"/>
            <a:r>
              <a:rPr lang="es-ES" sz="2000" dirty="0" smtClean="0">
                <a:latin typeface="Comic Sans MS" pitchFamily="66" charset="0"/>
              </a:rPr>
              <a:t>Otro ejemplo de Rúbrica figura a continuación</a:t>
            </a:r>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63</a:t>
            </a:fld>
            <a:endParaRPr lang="en-US" smtClean="0">
              <a:solidFill>
                <a:srgbClr val="FEFFFF"/>
              </a:solidFill>
            </a:endParaRPr>
          </a:p>
        </p:txBody>
      </p:sp>
      <p:sp>
        <p:nvSpPr>
          <p:cNvPr id="5" name="Título 1"/>
          <p:cNvSpPr>
            <a:spLocks noGrp="1"/>
          </p:cNvSpPr>
          <p:nvPr>
            <p:ph type="title"/>
          </p:nvPr>
        </p:nvSpPr>
        <p:spPr>
          <a:xfrm>
            <a:off x="1491916" y="161925"/>
            <a:ext cx="10012697"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275215528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650052340"/>
              </p:ext>
            </p:extLst>
          </p:nvPr>
        </p:nvGraphicFramePr>
        <p:xfrm>
          <a:off x="1641763" y="116633"/>
          <a:ext cx="10263568" cy="6442632"/>
        </p:xfrm>
        <a:graphic>
          <a:graphicData uri="http://schemas.openxmlformats.org/drawingml/2006/table">
            <a:tbl>
              <a:tblPr firstRow="1" bandRow="1">
                <a:tableStyleId>{2D5ABB26-0587-4C30-8999-92F81FD0307C}</a:tableStyleId>
              </a:tblPr>
              <a:tblGrid>
                <a:gridCol w="1158792"/>
                <a:gridCol w="5711174"/>
                <a:gridCol w="662166"/>
                <a:gridCol w="744936"/>
                <a:gridCol w="662166"/>
                <a:gridCol w="662166"/>
                <a:gridCol w="662168"/>
              </a:tblGrid>
              <a:tr h="324648">
                <a:tc gridSpan="7">
                  <a:txBody>
                    <a:bodyPr/>
                    <a:lstStyle/>
                    <a:p>
                      <a:r>
                        <a:rPr lang="es-ES" sz="1200" dirty="0" smtClean="0">
                          <a:latin typeface="Comic Sans MS" pitchFamily="66" charset="0"/>
                        </a:rPr>
                        <a:t>Ciclo Formativo</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gridSpan="2">
                  <a:txBody>
                    <a:bodyPr/>
                    <a:lstStyle/>
                    <a:p>
                      <a:r>
                        <a:rPr lang="es-ES" sz="1200" dirty="0" smtClean="0">
                          <a:latin typeface="Comic Sans MS" pitchFamily="66" charset="0"/>
                        </a:rPr>
                        <a:t>Alumno</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r>
                        <a:rPr lang="es-ES" sz="1200" dirty="0" smtClean="0">
                          <a:latin typeface="Comic Sans MS" pitchFamily="66" charset="0"/>
                        </a:rPr>
                        <a:t>Plazo entrega:</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gridSpan="2">
                  <a:txBody>
                    <a:bodyPr/>
                    <a:lstStyle/>
                    <a:p>
                      <a:r>
                        <a:rPr lang="es-ES" sz="1200" dirty="0" smtClean="0">
                          <a:latin typeface="Comic Sans MS" pitchFamily="66" charset="0"/>
                        </a:rPr>
                        <a:t>Informe nº</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r>
                        <a:rPr lang="es-ES" sz="1200" dirty="0" smtClean="0">
                          <a:latin typeface="Comic Sans MS" pitchFamily="66" charset="0"/>
                        </a:rPr>
                        <a:t>Fecha entrega:</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rowSpan="2">
                  <a:txBody>
                    <a:bodyPr/>
                    <a:lstStyle/>
                    <a:p>
                      <a:pPr algn="ctr"/>
                      <a:r>
                        <a:rPr lang="es-ES" sz="1200" dirty="0" smtClean="0">
                          <a:latin typeface="Comic Sans MS" pitchFamily="66" charset="0"/>
                        </a:rPr>
                        <a:t>Código nº</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s-ES" sz="1200" dirty="0" smtClean="0">
                          <a:latin typeface="Comic Sans MS" pitchFamily="66" charset="0"/>
                        </a:rPr>
                        <a:t>Concepto-anomalía</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lang="es-ES" sz="1200" dirty="0" smtClean="0">
                          <a:latin typeface="Comic Sans MS" pitchFamily="66" charset="0"/>
                        </a:rPr>
                        <a:t>Deméritos</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939">
                <a:tc v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dirty="0" smtClean="0">
                          <a:latin typeface="Comic Sans MS" pitchFamily="66" charset="0"/>
                        </a:rPr>
                        <a:t>20</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dirty="0" smtClean="0">
                          <a:latin typeface="Comic Sans MS" pitchFamily="66" charset="0"/>
                        </a:rPr>
                        <a:t>10</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dirty="0" smtClean="0">
                          <a:latin typeface="Comic Sans MS" pitchFamily="66" charset="0"/>
                        </a:rPr>
                        <a:t>5</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dirty="0" smtClean="0">
                          <a:latin typeface="Comic Sans MS" pitchFamily="66" charset="0"/>
                        </a:rPr>
                        <a:t>2</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dirty="0" smtClean="0">
                          <a:latin typeface="Comic Sans MS" pitchFamily="66" charset="0"/>
                        </a:rPr>
                        <a:t>Ok</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gridSpan="7">
                  <a:txBody>
                    <a:bodyPr/>
                    <a:lstStyle/>
                    <a:p>
                      <a:r>
                        <a:rPr lang="es-ES" sz="1200" dirty="0" smtClean="0">
                          <a:latin typeface="Comic Sans MS" pitchFamily="66" charset="0"/>
                        </a:rPr>
                        <a:t>1.- </a:t>
                      </a:r>
                      <a:r>
                        <a:rPr lang="es-ES" sz="1200" baseline="0" dirty="0" smtClean="0">
                          <a:latin typeface="Comic Sans MS" pitchFamily="66" charset="0"/>
                        </a:rPr>
                        <a:t>           </a:t>
                      </a:r>
                      <a:r>
                        <a:rPr lang="es-ES" sz="1200" dirty="0" smtClean="0">
                          <a:latin typeface="Comic Sans MS" pitchFamily="66" charset="0"/>
                        </a:rPr>
                        <a:t>IDENTIFICACIÓN DEL INFORME</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a:txBody>
                    <a:bodyPr/>
                    <a:lstStyle/>
                    <a:p>
                      <a:pPr algn="ctr"/>
                      <a:r>
                        <a:rPr lang="es-ES" sz="1200" dirty="0" smtClean="0">
                          <a:latin typeface="Comic Sans MS" pitchFamily="66" charset="0"/>
                        </a:rPr>
                        <a:t>1.01</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smtClean="0">
                          <a:latin typeface="Comic Sans MS" pitchFamily="66" charset="0"/>
                        </a:rPr>
                        <a:t>Título del informe</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a:txBody>
                    <a:bodyPr/>
                    <a:lstStyle/>
                    <a:p>
                      <a:pPr algn="ctr"/>
                      <a:r>
                        <a:rPr lang="es-ES" sz="1200" dirty="0" smtClean="0">
                          <a:latin typeface="Comic Sans MS" pitchFamily="66" charset="0"/>
                        </a:rPr>
                        <a:t>1.02</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smtClean="0">
                          <a:latin typeface="Comic Sans MS" pitchFamily="66" charset="0"/>
                        </a:rPr>
                        <a:t>Número del informe</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a:txBody>
                    <a:bodyPr/>
                    <a:lstStyle/>
                    <a:p>
                      <a:pPr algn="ctr"/>
                      <a:r>
                        <a:rPr lang="es-ES" sz="1200" dirty="0" smtClean="0">
                          <a:latin typeface="Comic Sans MS" pitchFamily="66" charset="0"/>
                        </a:rPr>
                        <a:t>1.03</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smtClean="0">
                          <a:latin typeface="Comic Sans MS" pitchFamily="66" charset="0"/>
                        </a:rPr>
                        <a:t>Fecha del informe</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a:txBody>
                    <a:bodyPr/>
                    <a:lstStyle/>
                    <a:p>
                      <a:pPr algn="ctr"/>
                      <a:r>
                        <a:rPr lang="es-ES" sz="1200" dirty="0" smtClean="0">
                          <a:latin typeface="Comic Sans MS" pitchFamily="66" charset="0"/>
                        </a:rPr>
                        <a:t>1.04</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smtClean="0">
                          <a:latin typeface="Comic Sans MS" pitchFamily="66" charset="0"/>
                        </a:rPr>
                        <a:t>Objetivo del informe</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a:txBody>
                    <a:bodyPr/>
                    <a:lstStyle/>
                    <a:p>
                      <a:pPr algn="ctr"/>
                      <a:r>
                        <a:rPr lang="es-ES" sz="1200" dirty="0" smtClean="0">
                          <a:latin typeface="Comic Sans MS" pitchFamily="66" charset="0"/>
                        </a:rPr>
                        <a:t>1.05</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smtClean="0">
                          <a:latin typeface="Comic Sans MS" pitchFamily="66" charset="0"/>
                        </a:rPr>
                        <a:t>Nombre de cada miembro del grupo de trabajo</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gridSpan="7">
                  <a:txBody>
                    <a:bodyPr/>
                    <a:lstStyle/>
                    <a:p>
                      <a:r>
                        <a:rPr lang="es-ES" sz="1200" dirty="0" smtClean="0">
                          <a:latin typeface="Comic Sans MS" pitchFamily="66" charset="0"/>
                        </a:rPr>
                        <a:t>2.-            ESTRUCTURA</a:t>
                      </a:r>
                      <a:r>
                        <a:rPr lang="es-ES" sz="1200" baseline="0" dirty="0" smtClean="0">
                          <a:latin typeface="Comic Sans MS" pitchFamily="66" charset="0"/>
                        </a:rPr>
                        <a:t> DEL INFORME</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a:txBody>
                    <a:bodyPr/>
                    <a:lstStyle/>
                    <a:p>
                      <a:pPr algn="ctr"/>
                      <a:r>
                        <a:rPr lang="es-ES" sz="1200" dirty="0" smtClean="0">
                          <a:latin typeface="Comic Sans MS" pitchFamily="66" charset="0"/>
                        </a:rPr>
                        <a:t>2.01</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smtClean="0">
                          <a:latin typeface="Comic Sans MS" pitchFamily="66" charset="0"/>
                        </a:rPr>
                        <a:t>Índice</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a:txBody>
                    <a:bodyPr/>
                    <a:lstStyle/>
                    <a:p>
                      <a:pPr algn="ctr"/>
                      <a:r>
                        <a:rPr lang="es-ES" sz="1200" dirty="0" smtClean="0">
                          <a:latin typeface="Comic Sans MS" pitchFamily="66" charset="0"/>
                        </a:rPr>
                        <a:t>2.02</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smtClean="0">
                          <a:latin typeface="Comic Sans MS" pitchFamily="66" charset="0"/>
                        </a:rPr>
                        <a:t>Introducción explicativa del informe</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a:txBody>
                    <a:bodyPr/>
                    <a:lstStyle/>
                    <a:p>
                      <a:pPr algn="ctr"/>
                      <a:r>
                        <a:rPr lang="es-ES" sz="1200" dirty="0" smtClean="0">
                          <a:latin typeface="Comic Sans MS" pitchFamily="66" charset="0"/>
                        </a:rPr>
                        <a:t>2.03</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smtClean="0">
                          <a:latin typeface="Comic Sans MS" pitchFamily="66" charset="0"/>
                        </a:rPr>
                        <a:t>Antecedentes</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a:txBody>
                    <a:bodyPr/>
                    <a:lstStyle/>
                    <a:p>
                      <a:pPr algn="ctr"/>
                      <a:r>
                        <a:rPr lang="es-ES" sz="1200" dirty="0" smtClean="0">
                          <a:latin typeface="Comic Sans MS" pitchFamily="66" charset="0"/>
                        </a:rPr>
                        <a:t>2.04</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smtClean="0">
                          <a:latin typeface="Comic Sans MS" pitchFamily="66" charset="0"/>
                        </a:rPr>
                        <a:t>Diagrama secuencial del proceso de trabajo</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a:txBody>
                    <a:bodyPr/>
                    <a:lstStyle/>
                    <a:p>
                      <a:pPr algn="ctr"/>
                      <a:r>
                        <a:rPr lang="es-ES" sz="1200" dirty="0" smtClean="0">
                          <a:latin typeface="Comic Sans MS" pitchFamily="66" charset="0"/>
                        </a:rPr>
                        <a:t>2.05</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smtClean="0">
                          <a:latin typeface="Comic Sans MS" pitchFamily="66" charset="0"/>
                        </a:rPr>
                        <a:t>Personas/empresas contactadas</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a:txBody>
                    <a:bodyPr/>
                    <a:lstStyle/>
                    <a:p>
                      <a:pPr algn="ctr"/>
                      <a:r>
                        <a:rPr lang="es-ES" sz="1200" dirty="0" smtClean="0">
                          <a:latin typeface="Comic Sans MS" pitchFamily="66" charset="0"/>
                        </a:rPr>
                        <a:t>2.06</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smtClean="0">
                          <a:latin typeface="Comic Sans MS" pitchFamily="66" charset="0"/>
                        </a:rPr>
                        <a:t>Bibliografía</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a:txBody>
                    <a:bodyPr/>
                    <a:lstStyle/>
                    <a:p>
                      <a:pPr algn="ctr"/>
                      <a:r>
                        <a:rPr lang="es-ES" sz="1200" dirty="0" smtClean="0">
                          <a:latin typeface="Comic Sans MS" pitchFamily="66" charset="0"/>
                        </a:rPr>
                        <a:t>2.07</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smtClean="0">
                          <a:latin typeface="Comic Sans MS" pitchFamily="66" charset="0"/>
                        </a:rPr>
                        <a:t>Conclusiones</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648">
                <a:tc>
                  <a:txBody>
                    <a:bodyPr/>
                    <a:lstStyle/>
                    <a:p>
                      <a:pPr algn="ctr"/>
                      <a:r>
                        <a:rPr lang="es-ES" sz="1200" dirty="0" smtClean="0">
                          <a:latin typeface="Comic Sans MS" pitchFamily="66" charset="0"/>
                        </a:rPr>
                        <a:t>2.08</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dirty="0" smtClean="0">
                          <a:latin typeface="Comic Sans MS" pitchFamily="66" charset="0"/>
                        </a:rPr>
                        <a:t>Propuestas</a:t>
                      </a:r>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2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3 Marcador de número de diapositiva"/>
          <p:cNvSpPr>
            <a:spLocks noGrp="1"/>
          </p:cNvSpPr>
          <p:nvPr>
            <p:ph type="sldNum" sz="quarter" idx="12"/>
          </p:nvPr>
        </p:nvSpPr>
        <p:spPr/>
        <p:txBody>
          <a:bodyPr/>
          <a:lstStyle/>
          <a:p>
            <a:fld id="{A06BFB74-172C-4822-8607-5C789FF6E245}" type="slidenum">
              <a:rPr lang="es-ES" smtClean="0"/>
              <a:pPr/>
              <a:t>64</a:t>
            </a:fld>
            <a:endParaRPr lang="es-E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842959506"/>
              </p:ext>
            </p:extLst>
          </p:nvPr>
        </p:nvGraphicFramePr>
        <p:xfrm>
          <a:off x="1610590" y="152400"/>
          <a:ext cx="10099966" cy="6528960"/>
        </p:xfrm>
        <a:graphic>
          <a:graphicData uri="http://schemas.openxmlformats.org/drawingml/2006/table">
            <a:tbl>
              <a:tblPr firstRow="1" bandRow="1">
                <a:tableStyleId>{2D5ABB26-0587-4C30-8999-92F81FD0307C}</a:tableStyleId>
              </a:tblPr>
              <a:tblGrid>
                <a:gridCol w="1140321"/>
                <a:gridCol w="5620137"/>
                <a:gridCol w="651611"/>
                <a:gridCol w="733062"/>
                <a:gridCol w="651611"/>
                <a:gridCol w="651611"/>
                <a:gridCol w="651613"/>
              </a:tblGrid>
              <a:tr h="326448">
                <a:tc rowSpan="2">
                  <a:txBody>
                    <a:bodyPr/>
                    <a:lstStyle/>
                    <a:p>
                      <a:pPr algn="ctr"/>
                      <a:r>
                        <a:rPr lang="es-ES" sz="1400" dirty="0" smtClean="0">
                          <a:latin typeface="Comic Sans MS" pitchFamily="66" charset="0"/>
                        </a:rPr>
                        <a:t>Código nº</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s-ES" sz="1400" dirty="0" smtClean="0">
                          <a:latin typeface="Comic Sans MS" pitchFamily="66" charset="0"/>
                        </a:rPr>
                        <a:t>Concepto-anomalía</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lang="es-ES" sz="1400" dirty="0" smtClean="0">
                          <a:latin typeface="Comic Sans MS" pitchFamily="66" charset="0"/>
                        </a:rPr>
                        <a:t>Deméritos</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v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400" dirty="0" smtClean="0">
                          <a:latin typeface="Comic Sans MS" pitchFamily="66" charset="0"/>
                        </a:rPr>
                        <a:t>20</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400" dirty="0" smtClean="0">
                          <a:latin typeface="Comic Sans MS" pitchFamily="66" charset="0"/>
                        </a:rPr>
                        <a:t>10</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400" dirty="0" smtClean="0">
                          <a:latin typeface="Comic Sans MS" pitchFamily="66" charset="0"/>
                        </a:rPr>
                        <a:t>5</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400" dirty="0" smtClean="0">
                          <a:latin typeface="Comic Sans MS" pitchFamily="66" charset="0"/>
                        </a:rPr>
                        <a:t>2</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400" dirty="0" smtClean="0">
                          <a:latin typeface="Comic Sans MS" pitchFamily="66" charset="0"/>
                        </a:rPr>
                        <a:t>Ok</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gridSpan="7">
                  <a:txBody>
                    <a:bodyPr/>
                    <a:lstStyle/>
                    <a:p>
                      <a:r>
                        <a:rPr lang="es-ES" sz="1400" dirty="0" smtClean="0">
                          <a:latin typeface="Comic Sans MS" pitchFamily="66" charset="0"/>
                        </a:rPr>
                        <a:t>3.- </a:t>
                      </a:r>
                      <a:r>
                        <a:rPr lang="es-ES" sz="1400" baseline="0" dirty="0" smtClean="0">
                          <a:latin typeface="Comic Sans MS" pitchFamily="66" charset="0"/>
                        </a:rPr>
                        <a:t>           </a:t>
                      </a:r>
                      <a:r>
                        <a:rPr lang="es-ES" sz="1400" dirty="0" smtClean="0">
                          <a:latin typeface="Comic Sans MS" pitchFamily="66" charset="0"/>
                        </a:rPr>
                        <a:t>CONTENIDOS</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3.01</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Superficial-Escaso contenido</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3.02</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Extenso-Escaso contenido</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3.03</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Nivel</a:t>
                      </a:r>
                      <a:r>
                        <a:rPr lang="es-ES" sz="1400" baseline="0" dirty="0" smtClean="0">
                          <a:latin typeface="Comic Sans MS" pitchFamily="66" charset="0"/>
                        </a:rPr>
                        <a:t> exigible</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3.04</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Se recogen todos los aspectos del informe</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3.05</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Reacciones y/o</a:t>
                      </a:r>
                      <a:r>
                        <a:rPr lang="es-ES" sz="1400" baseline="0" dirty="0" smtClean="0">
                          <a:latin typeface="Comic Sans MS" pitchFamily="66" charset="0"/>
                        </a:rPr>
                        <a:t> cálculos</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3.06</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Diagrama de proceso de aparatos e instrumentos</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3.07</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Terminología/simbología correcta</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3.08</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Análisis de resultados</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3.09</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Propuestas/Alternativas</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3.10</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Falta de rigor-Imprecisión</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gridSpan="7">
                  <a:txBody>
                    <a:bodyPr/>
                    <a:lstStyle/>
                    <a:p>
                      <a:r>
                        <a:rPr lang="es-ES" sz="1400" dirty="0" smtClean="0">
                          <a:latin typeface="Comic Sans MS" pitchFamily="66" charset="0"/>
                        </a:rPr>
                        <a:t>4.-            TÉCNICA DE ELABORACIÓN</a:t>
                      </a:r>
                      <a:r>
                        <a:rPr lang="es-ES" sz="1400" baseline="0" dirty="0" smtClean="0">
                          <a:latin typeface="Comic Sans MS" pitchFamily="66" charset="0"/>
                        </a:rPr>
                        <a:t> DEL INFORME</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4.01</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Copiado o no elaborado por uno mismo</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4.02</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Ordenación de contenidos</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4.03</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Ortografía</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4.04</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Redacción de contenidos</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4.05</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Paginación</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48">
                <a:tc>
                  <a:txBody>
                    <a:bodyPr/>
                    <a:lstStyle/>
                    <a:p>
                      <a:pPr algn="ctr"/>
                      <a:r>
                        <a:rPr lang="es-ES" sz="1400" dirty="0" smtClean="0">
                          <a:latin typeface="Comic Sans MS" pitchFamily="66" charset="0"/>
                        </a:rPr>
                        <a:t>4.06</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latin typeface="Comic Sans MS" pitchFamily="66" charset="0"/>
                        </a:rPr>
                        <a:t>Presentación-Aspecto</a:t>
                      </a:r>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4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3 Marcador de número de diapositiva"/>
          <p:cNvSpPr>
            <a:spLocks noGrp="1"/>
          </p:cNvSpPr>
          <p:nvPr>
            <p:ph type="sldNum" sz="quarter" idx="12"/>
          </p:nvPr>
        </p:nvSpPr>
        <p:spPr/>
        <p:txBody>
          <a:bodyPr/>
          <a:lstStyle/>
          <a:p>
            <a:fld id="{A06BFB74-172C-4822-8607-5C789FF6E245}" type="slidenum">
              <a:rPr lang="es-ES" smtClean="0"/>
              <a:pPr/>
              <a:t>65</a:t>
            </a:fld>
            <a:endParaRPr lang="es-E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056256965"/>
              </p:ext>
            </p:extLst>
          </p:nvPr>
        </p:nvGraphicFramePr>
        <p:xfrm>
          <a:off x="374432" y="1612923"/>
          <a:ext cx="11665981" cy="2464662"/>
        </p:xfrm>
        <a:graphic>
          <a:graphicData uri="http://schemas.openxmlformats.org/drawingml/2006/table">
            <a:tbl>
              <a:tblPr firstRow="1" bandRow="1">
                <a:tableStyleId>{2D5ABB26-0587-4C30-8999-92F81FD0307C}</a:tableStyleId>
              </a:tblPr>
              <a:tblGrid>
                <a:gridCol w="1317129"/>
                <a:gridCol w="6491549"/>
                <a:gridCol w="752644"/>
                <a:gridCol w="846724"/>
                <a:gridCol w="752644"/>
                <a:gridCol w="752644"/>
                <a:gridCol w="752647"/>
              </a:tblGrid>
              <a:tr h="354897">
                <a:tc rowSpan="2">
                  <a:txBody>
                    <a:bodyPr/>
                    <a:lstStyle/>
                    <a:p>
                      <a:pPr algn="ctr"/>
                      <a:r>
                        <a:rPr lang="es-ES" sz="1600" dirty="0" smtClean="0">
                          <a:latin typeface="Comic Sans MS" pitchFamily="66" charset="0"/>
                        </a:rPr>
                        <a:t>Código nº</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s-ES" sz="1600" dirty="0" smtClean="0">
                          <a:latin typeface="Comic Sans MS" pitchFamily="66" charset="0"/>
                        </a:rPr>
                        <a:t>Concepto-anomalía</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lang="es-ES" sz="1600" dirty="0" smtClean="0">
                          <a:latin typeface="Comic Sans MS" pitchFamily="66" charset="0"/>
                        </a:rPr>
                        <a:t>Deméritos</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596">
                <a:tc v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600" dirty="0" smtClean="0">
                          <a:latin typeface="Comic Sans MS" pitchFamily="66" charset="0"/>
                        </a:rPr>
                        <a:t>20</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600" dirty="0" smtClean="0">
                          <a:latin typeface="Comic Sans MS" pitchFamily="66" charset="0"/>
                        </a:rPr>
                        <a:t>10</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600" dirty="0" smtClean="0">
                          <a:latin typeface="Comic Sans MS" pitchFamily="66" charset="0"/>
                        </a:rPr>
                        <a:t>5</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600" dirty="0" smtClean="0">
                          <a:latin typeface="Comic Sans MS" pitchFamily="66" charset="0"/>
                        </a:rPr>
                        <a:t>2</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600" dirty="0" smtClean="0">
                          <a:latin typeface="Comic Sans MS" pitchFamily="66" charset="0"/>
                        </a:rPr>
                        <a:t>Ok</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897">
                <a:tc gridSpan="7">
                  <a:txBody>
                    <a:bodyPr/>
                    <a:lstStyle/>
                    <a:p>
                      <a:r>
                        <a:rPr lang="es-ES" sz="1600" dirty="0" smtClean="0">
                          <a:latin typeface="Comic Sans MS" pitchFamily="66" charset="0"/>
                        </a:rPr>
                        <a:t>5.- </a:t>
                      </a:r>
                      <a:r>
                        <a:rPr lang="es-ES" sz="1600" baseline="0" dirty="0" smtClean="0">
                          <a:latin typeface="Comic Sans MS" pitchFamily="66" charset="0"/>
                        </a:rPr>
                        <a:t>           </a:t>
                      </a:r>
                      <a:r>
                        <a:rPr lang="es-ES" sz="1600" dirty="0" smtClean="0">
                          <a:latin typeface="Comic Sans MS" pitchFamily="66" charset="0"/>
                        </a:rPr>
                        <a:t>PLAZO DE ENTREGA</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897">
                <a:tc>
                  <a:txBody>
                    <a:bodyPr/>
                    <a:lstStyle/>
                    <a:p>
                      <a:pPr algn="ctr"/>
                      <a:r>
                        <a:rPr lang="es-ES" sz="1600" dirty="0" smtClean="0">
                          <a:latin typeface="Comic Sans MS" pitchFamily="66" charset="0"/>
                        </a:rPr>
                        <a:t>5.01</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smtClean="0">
                          <a:latin typeface="Comic Sans MS" pitchFamily="66" charset="0"/>
                        </a:rPr>
                        <a:t>Cumple/no cumple</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60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60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60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sz="160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897">
                <a:tc gridSpan="2">
                  <a:txBody>
                    <a:bodyPr/>
                    <a:lstStyle/>
                    <a:p>
                      <a:pPr algn="ctr"/>
                      <a:r>
                        <a:rPr lang="es-ES" sz="1600" dirty="0" smtClean="0">
                          <a:latin typeface="Comic Sans MS" pitchFamily="66" charset="0"/>
                        </a:rPr>
                        <a:t>Evaluado</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r>
                        <a:rPr lang="es-ES" sz="1600" dirty="0" smtClean="0">
                          <a:latin typeface="Comic Sans MS" pitchFamily="66" charset="0"/>
                        </a:rPr>
                        <a:t>Puntos totales</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897">
                <a:tc gridSpan="2">
                  <a:txBody>
                    <a:bodyPr/>
                    <a:lstStyle/>
                    <a:p>
                      <a:pPr algn="ctr"/>
                      <a:r>
                        <a:rPr lang="es-ES" sz="1600" dirty="0" smtClean="0">
                          <a:latin typeface="Comic Sans MS" pitchFamily="66" charset="0"/>
                        </a:rPr>
                        <a:t>Fecha y firma</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gridSpan="5">
                  <a:txBody>
                    <a:bodyPr/>
                    <a:lstStyle/>
                    <a:p>
                      <a:r>
                        <a:rPr lang="es-ES" sz="1600" dirty="0" smtClean="0">
                          <a:latin typeface="Comic Sans MS" pitchFamily="66" charset="0"/>
                        </a:rPr>
                        <a:t>Calificación:</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54897">
                <a:tc gridSpan="2">
                  <a:txBody>
                    <a:bodyPr/>
                    <a:lstStyle/>
                    <a:p>
                      <a:pPr algn="just"/>
                      <a:r>
                        <a:rPr lang="es-ES" sz="1600" dirty="0" smtClean="0">
                          <a:latin typeface="Comic Sans MS" pitchFamily="66" charset="0"/>
                        </a:rPr>
                        <a:t>Día    de                </a:t>
                      </a:r>
                      <a:r>
                        <a:rPr lang="es-ES" sz="1600" dirty="0" err="1" smtClean="0">
                          <a:latin typeface="Comic Sans MS" pitchFamily="66" charset="0"/>
                        </a:rPr>
                        <a:t>de</a:t>
                      </a:r>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gridSpan="5">
                  <a:txBody>
                    <a:bodyPr/>
                    <a:lstStyle/>
                    <a:p>
                      <a:endParaRPr lang="es-ES" sz="1600" dirty="0">
                        <a:latin typeface="Comic Sans MS" pitchFamily="66"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
        <p:nvSpPr>
          <p:cNvPr id="4" name="3 Marcador de número de diapositiva"/>
          <p:cNvSpPr>
            <a:spLocks noGrp="1"/>
          </p:cNvSpPr>
          <p:nvPr>
            <p:ph type="sldNum" sz="quarter" idx="12"/>
          </p:nvPr>
        </p:nvSpPr>
        <p:spPr/>
        <p:txBody>
          <a:bodyPr/>
          <a:lstStyle/>
          <a:p>
            <a:fld id="{A06BFB74-172C-4822-8607-5C789FF6E245}" type="slidenum">
              <a:rPr lang="es-ES" smtClean="0"/>
              <a:pPr/>
              <a:t>66</a:t>
            </a:fld>
            <a:endParaRPr lang="es-E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57200" y="1363542"/>
            <a:ext cx="11214896" cy="4524315"/>
          </a:xfrm>
          <a:prstGeom prst="rect">
            <a:avLst/>
          </a:prstGeom>
        </p:spPr>
        <p:txBody>
          <a:bodyPr wrap="square">
            <a:spAutoFit/>
          </a:bodyPr>
          <a:lstStyle/>
          <a:p>
            <a:r>
              <a:rPr lang="es-ES" dirty="0" smtClean="0">
                <a:latin typeface="Comic Sans MS" pitchFamily="66" charset="0"/>
              </a:rPr>
              <a:t>PONDERACIÓN</a:t>
            </a:r>
          </a:p>
          <a:p>
            <a:endParaRPr lang="es-ES" dirty="0" smtClean="0">
              <a:latin typeface="Comic Sans MS" pitchFamily="66" charset="0"/>
            </a:endParaRPr>
          </a:p>
          <a:p>
            <a:r>
              <a:rPr lang="es-ES" dirty="0" smtClean="0">
                <a:latin typeface="Comic Sans MS" pitchFamily="66" charset="0"/>
              </a:rPr>
              <a:t>La calificación del informe es suficiente o superior si:</a:t>
            </a:r>
          </a:p>
          <a:p>
            <a:endParaRPr lang="es-ES" dirty="0" smtClean="0">
              <a:latin typeface="Comic Sans MS" pitchFamily="66" charset="0"/>
            </a:endParaRPr>
          </a:p>
          <a:p>
            <a:r>
              <a:rPr lang="es-ES" dirty="0" smtClean="0">
                <a:latin typeface="Comic Sans MS" pitchFamily="66" charset="0"/>
              </a:rPr>
              <a:t>1. No tiene en deméritos ningún 20 en los apartados: 3.01; 3.02; 3.04; 3.08; 3.10; 4.01; 5.01.</a:t>
            </a:r>
          </a:p>
          <a:p>
            <a:endParaRPr lang="es-ES" dirty="0" smtClean="0">
              <a:latin typeface="Comic Sans MS" pitchFamily="66" charset="0"/>
            </a:endParaRPr>
          </a:p>
          <a:p>
            <a:r>
              <a:rPr lang="es-ES" dirty="0" smtClean="0">
                <a:latin typeface="Comic Sans MS" pitchFamily="66" charset="0"/>
              </a:rPr>
              <a:t>2. No tiene en deméritos más de cinco 10 entre los apartados: 1.05; 2.04; 2.05; 2.06; 3.03; 3.05; 3.06; 3.07; 4.02; 4.03.</a:t>
            </a:r>
          </a:p>
          <a:p>
            <a:endParaRPr lang="es-ES" dirty="0" smtClean="0">
              <a:latin typeface="Comic Sans MS" pitchFamily="66" charset="0"/>
            </a:endParaRPr>
          </a:p>
          <a:p>
            <a:r>
              <a:rPr lang="es-ES" dirty="0" smtClean="0">
                <a:latin typeface="Comic Sans MS" pitchFamily="66" charset="0"/>
              </a:rPr>
              <a:t>3. Cuando en los apartados 2 y 3 no se alcancen o superen en deméritos una suma total de 100 en el apartado 2 ó 120 en el apartado 3.</a:t>
            </a:r>
          </a:p>
          <a:p>
            <a:endParaRPr lang="es-ES" dirty="0" smtClean="0">
              <a:latin typeface="Comic Sans MS" pitchFamily="66" charset="0"/>
            </a:endParaRPr>
          </a:p>
          <a:p>
            <a:r>
              <a:rPr lang="es-ES" dirty="0" smtClean="0">
                <a:latin typeface="Comic Sans MS" pitchFamily="66" charset="0"/>
              </a:rPr>
              <a:t>4. Cuando en los apartados 1 y 4 no se alcancen o superen en deméritos los valores de 80 y 90 respectivamente.</a:t>
            </a:r>
          </a:p>
          <a:p>
            <a:endParaRPr lang="es-ES" dirty="0" smtClean="0">
              <a:latin typeface="Comic Sans MS" pitchFamily="66" charset="0"/>
            </a:endParaRPr>
          </a:p>
          <a:p>
            <a:r>
              <a:rPr lang="es-ES" dirty="0" smtClean="0">
                <a:latin typeface="Comic Sans MS" pitchFamily="66" charset="0"/>
              </a:rPr>
              <a:t>5. La suma total en deméritos no supere el valor de 300.</a:t>
            </a:r>
          </a:p>
        </p:txBody>
      </p:sp>
      <p:sp>
        <p:nvSpPr>
          <p:cNvPr id="3" name="2 Marcador de número de diapositiva"/>
          <p:cNvSpPr>
            <a:spLocks noGrp="1"/>
          </p:cNvSpPr>
          <p:nvPr>
            <p:ph type="sldNum" sz="quarter" idx="12"/>
          </p:nvPr>
        </p:nvSpPr>
        <p:spPr/>
        <p:txBody>
          <a:bodyPr/>
          <a:lstStyle/>
          <a:p>
            <a:fld id="{A06BFB74-172C-4822-8607-5C789FF6E245}" type="slidenum">
              <a:rPr lang="es-ES" smtClean="0"/>
              <a:pPr/>
              <a:t>67</a:t>
            </a:fld>
            <a:endParaRPr lang="es-E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684421" y="609600"/>
            <a:ext cx="948088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es-ES_tradnl" sz="2400" dirty="0" smtClean="0">
                <a:latin typeface="Times New Roman" panose="02020603050405020304" pitchFamily="18" charset="0"/>
              </a:rPr>
              <a:t>Otro ejemplo de Rúbrica </a:t>
            </a:r>
            <a:r>
              <a:rPr lang="es-ES_tradnl" sz="2400" dirty="0">
                <a:latin typeface="Times New Roman" panose="02020603050405020304" pitchFamily="18" charset="0"/>
              </a:rPr>
              <a:t>que contempla una escala progresiva de rangos de ejecución de una tarea del estudiante y que sirve para asignar puntuación en cuanto a la calidad del producto logrado.</a:t>
            </a:r>
          </a:p>
        </p:txBody>
      </p:sp>
      <p:sp>
        <p:nvSpPr>
          <p:cNvPr id="37891" name="Text Box 3"/>
          <p:cNvSpPr txBox="1">
            <a:spLocks noChangeArrowheads="1"/>
          </p:cNvSpPr>
          <p:nvPr/>
        </p:nvSpPr>
        <p:spPr bwMode="auto">
          <a:xfrm>
            <a:off x="3232484" y="1816768"/>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sz="2400" dirty="0">
                <a:latin typeface="Times New Roman" panose="02020603050405020304" pitchFamily="18" charset="0"/>
              </a:rPr>
              <a:t>EJEMPLO</a:t>
            </a:r>
          </a:p>
        </p:txBody>
      </p:sp>
      <p:sp>
        <p:nvSpPr>
          <p:cNvPr id="37892" name="Text Box 4"/>
          <p:cNvSpPr txBox="1">
            <a:spLocks noChangeArrowheads="1"/>
          </p:cNvSpPr>
          <p:nvPr/>
        </p:nvSpPr>
        <p:spPr bwMode="auto">
          <a:xfrm>
            <a:off x="2097505" y="2286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sz="2400" dirty="0">
                <a:latin typeface="Times New Roman" panose="02020603050405020304" pitchFamily="18" charset="0"/>
              </a:rPr>
              <a:t>Mi trabajo destaca claramente el tema solicitado   1  2  3</a:t>
            </a:r>
          </a:p>
        </p:txBody>
      </p:sp>
      <p:sp>
        <p:nvSpPr>
          <p:cNvPr id="37893" name="Text Box 5"/>
          <p:cNvSpPr txBox="1">
            <a:spLocks noChangeArrowheads="1"/>
          </p:cNvSpPr>
          <p:nvPr/>
        </p:nvSpPr>
        <p:spPr bwMode="auto">
          <a:xfrm>
            <a:off x="2286000" y="4114800"/>
            <a:ext cx="678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sz="2400">
                <a:latin typeface="Times New Roman" panose="02020603050405020304" pitchFamily="18" charset="0"/>
              </a:rPr>
              <a:t>   </a:t>
            </a:r>
          </a:p>
        </p:txBody>
      </p:sp>
      <p:sp>
        <p:nvSpPr>
          <p:cNvPr id="37894" name="Text Box 6"/>
          <p:cNvSpPr txBox="1">
            <a:spLocks noChangeArrowheads="1"/>
          </p:cNvSpPr>
          <p:nvPr/>
        </p:nvSpPr>
        <p:spPr bwMode="auto">
          <a:xfrm>
            <a:off x="2033337" y="2803358"/>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sz="2400" dirty="0">
                <a:latin typeface="Times New Roman" panose="02020603050405020304" pitchFamily="18" charset="0"/>
              </a:rPr>
              <a:t> Mi trabajo es motivador en lo visual                      1   2  3</a:t>
            </a:r>
          </a:p>
        </p:txBody>
      </p:sp>
      <p:sp>
        <p:nvSpPr>
          <p:cNvPr id="37895" name="Text Box 7"/>
          <p:cNvSpPr txBox="1">
            <a:spLocks noChangeArrowheads="1"/>
          </p:cNvSpPr>
          <p:nvPr/>
        </p:nvSpPr>
        <p:spPr bwMode="auto">
          <a:xfrm>
            <a:off x="2201779" y="3268579"/>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sz="2400" dirty="0">
                <a:latin typeface="Times New Roman" panose="02020603050405020304" pitchFamily="18" charset="0"/>
              </a:rPr>
              <a:t>Mi trabajo se presenta limpio y ordenado             1   2  3</a:t>
            </a:r>
          </a:p>
        </p:txBody>
      </p:sp>
      <p:sp>
        <p:nvSpPr>
          <p:cNvPr id="2" name="Marcador de número de diapositiva 1"/>
          <p:cNvSpPr>
            <a:spLocks noGrp="1"/>
          </p:cNvSpPr>
          <p:nvPr>
            <p:ph type="sldNum" sz="quarter" idx="12"/>
          </p:nvPr>
        </p:nvSpPr>
        <p:spPr/>
        <p:txBody>
          <a:bodyPr/>
          <a:lstStyle/>
          <a:p>
            <a:pPr>
              <a:defRPr/>
            </a:pPr>
            <a:fld id="{DAA11B47-CC3E-4E92-A223-1227868FACB7}" type="slidenum">
              <a:rPr lang="en-US" smtClean="0"/>
              <a:pPr>
                <a:defRPr/>
              </a:pPr>
              <a:t>68</a:t>
            </a:fld>
            <a:endParaRPr lang="en-US"/>
          </a:p>
        </p:txBody>
      </p:sp>
      <p:sp>
        <p:nvSpPr>
          <p:cNvPr id="9" name="Text Box 2"/>
          <p:cNvSpPr txBox="1">
            <a:spLocks noChangeArrowheads="1"/>
          </p:cNvSpPr>
          <p:nvPr/>
        </p:nvSpPr>
        <p:spPr bwMode="auto">
          <a:xfrm>
            <a:off x="1431757" y="4022307"/>
            <a:ext cx="980573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es-ES_tradnl" sz="2400" dirty="0">
                <a:latin typeface="Times New Roman" panose="02020603050405020304" pitchFamily="18" charset="0"/>
              </a:rPr>
              <a:t>1  = Estuve bien pero debo realizar mejorías significativas</a:t>
            </a:r>
          </a:p>
          <a:p>
            <a:pPr eaLnBrk="0" hangingPunct="0">
              <a:spcBef>
                <a:spcPct val="50000"/>
              </a:spcBef>
            </a:pPr>
            <a:r>
              <a:rPr lang="es-ES_tradnl" sz="2400" dirty="0">
                <a:latin typeface="Times New Roman" panose="02020603050405020304" pitchFamily="18" charset="0"/>
              </a:rPr>
              <a:t>2  = Muy bien, pero debo realizar pequeños esfuerzos para lograr la excelencia</a:t>
            </a:r>
          </a:p>
          <a:p>
            <a:pPr eaLnBrk="0" hangingPunct="0">
              <a:spcBef>
                <a:spcPct val="50000"/>
              </a:spcBef>
            </a:pPr>
            <a:r>
              <a:rPr lang="es-ES_tradnl" sz="2400" dirty="0">
                <a:latin typeface="Times New Roman" panose="02020603050405020304" pitchFamily="18" charset="0"/>
              </a:rPr>
              <a:t>3  = Excelente, lo hice mejor que nunca</a:t>
            </a:r>
          </a:p>
        </p:txBody>
      </p:sp>
    </p:spTree>
    <p:extLst>
      <p:ext uri="{BB962C8B-B14F-4D97-AF65-F5344CB8AC3E}">
        <p14:creationId xmlns:p14="http://schemas.microsoft.com/office/powerpoint/2010/main" val="35675202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diamond(in)">
                                      <p:cBhvr>
                                        <p:cTn id="7" dur="2000"/>
                                        <p:tgtEl>
                                          <p:spTgt spid="37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7891"/>
                                        </p:tgtEl>
                                        <p:attrNameLst>
                                          <p:attrName>style.visibility</p:attrName>
                                        </p:attrNameLst>
                                      </p:cBhvr>
                                      <p:to>
                                        <p:strVal val="visible"/>
                                      </p:to>
                                    </p:set>
                                    <p:animEffect transition="in" filter="diamond(in)">
                                      <p:cBhvr>
                                        <p:cTn id="12" dur="2000"/>
                                        <p:tgtEl>
                                          <p:spTgt spid="378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7892"/>
                                        </p:tgtEl>
                                        <p:attrNameLst>
                                          <p:attrName>style.visibility</p:attrName>
                                        </p:attrNameLst>
                                      </p:cBhvr>
                                      <p:to>
                                        <p:strVal val="visible"/>
                                      </p:to>
                                    </p:set>
                                    <p:animEffect transition="in" filter="diamond(in)">
                                      <p:cBhvr>
                                        <p:cTn id="17" dur="2000"/>
                                        <p:tgtEl>
                                          <p:spTgt spid="3789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7894"/>
                                        </p:tgtEl>
                                        <p:attrNameLst>
                                          <p:attrName>style.visibility</p:attrName>
                                        </p:attrNameLst>
                                      </p:cBhvr>
                                      <p:to>
                                        <p:strVal val="visible"/>
                                      </p:to>
                                    </p:set>
                                    <p:animEffect transition="in" filter="diamond(in)">
                                      <p:cBhvr>
                                        <p:cTn id="22" dur="2000"/>
                                        <p:tgtEl>
                                          <p:spTgt spid="378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7895"/>
                                        </p:tgtEl>
                                        <p:attrNameLst>
                                          <p:attrName>style.visibility</p:attrName>
                                        </p:attrNameLst>
                                      </p:cBhvr>
                                      <p:to>
                                        <p:strVal val="visible"/>
                                      </p:to>
                                    </p:set>
                                    <p:animEffect transition="in" filter="diamond(in)">
                                      <p:cBhvr>
                                        <p:cTn id="27" dur="2000"/>
                                        <p:tgtEl>
                                          <p:spTgt spid="37895"/>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amond(in)">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p:bldP spid="37892" grpId="0"/>
      <p:bldP spid="37894" grpId="0"/>
      <p:bldP spid="37895" grpId="0"/>
      <p:bldP spid="9"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311276" y="1152524"/>
            <a:ext cx="9132136" cy="4271531"/>
          </a:xfrm>
        </p:spPr>
        <p:txBody>
          <a:bodyPr/>
          <a:lstStyle/>
          <a:p>
            <a:pPr marL="0" indent="0" algn="ctr">
              <a:lnSpc>
                <a:spcPct val="115000"/>
              </a:lnSpc>
              <a:spcAft>
                <a:spcPts val="0"/>
              </a:spcAft>
              <a:buNone/>
            </a:pPr>
            <a:r>
              <a:rPr lang="es-ES" sz="2400" b="1" dirty="0">
                <a:latin typeface="Comic Sans MS" panose="030F0702030302020204" pitchFamily="66" charset="0"/>
                <a:ea typeface="Calibri" panose="020F0502020204030204" pitchFamily="34" charset="0"/>
                <a:cs typeface="BernhardModernStd-Roman"/>
              </a:rPr>
              <a:t>¿Por qué utilizar las </a:t>
            </a:r>
            <a:r>
              <a:rPr lang="es-ES" sz="2400" b="1" dirty="0" smtClean="0">
                <a:latin typeface="Comic Sans MS" panose="030F0702030302020204" pitchFamily="66" charset="0"/>
                <a:ea typeface="Calibri" panose="020F0502020204030204" pitchFamily="34" charset="0"/>
                <a:cs typeface="BernhardModernStd-Roman"/>
              </a:rPr>
              <a:t>Rúbricas</a:t>
            </a:r>
            <a:r>
              <a:rPr lang="es-ES" sz="2400" b="1" dirty="0">
                <a:latin typeface="Comic Sans MS" panose="030F0702030302020204" pitchFamily="66" charset="0"/>
                <a:ea typeface="Calibri" panose="020F0502020204030204" pitchFamily="34" charset="0"/>
                <a:cs typeface="BernhardModernStd-Roman"/>
              </a:rPr>
              <a:t>?</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a:latin typeface="Comic Sans MS" panose="030F0702030302020204" pitchFamily="66" charset="0"/>
                <a:ea typeface="Calibri" panose="020F0502020204030204" pitchFamily="34" charset="0"/>
                <a:cs typeface="BernhardModernStd-Roman"/>
              </a:rPr>
              <a:t>Muchos expertos creen que </a:t>
            </a:r>
            <a:r>
              <a:rPr lang="es-ES" dirty="0" smtClean="0">
                <a:latin typeface="Comic Sans MS" panose="030F0702030302020204" pitchFamily="66" charset="0"/>
                <a:ea typeface="Calibri" panose="020F0502020204030204" pitchFamily="34" charset="0"/>
                <a:cs typeface="BernhardModernStd-Roman"/>
              </a:rPr>
              <a:t>las rúbricas mejoran </a:t>
            </a:r>
            <a:r>
              <a:rPr lang="es-ES" dirty="0">
                <a:latin typeface="Comic Sans MS" panose="030F0702030302020204" pitchFamily="66" charset="0"/>
                <a:ea typeface="Calibri" panose="020F0502020204030204" pitchFamily="34" charset="0"/>
                <a:cs typeface="BernhardModernStd-Roman"/>
              </a:rPr>
              <a:t>los productos finales de los alumnos y por lo tanto aumentan el aprendizaje.</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dirty="0">
                <a:latin typeface="Comic Sans MS" panose="030F0702030302020204" pitchFamily="66" charset="0"/>
                <a:ea typeface="Calibri" panose="020F0502020204030204" pitchFamily="34" charset="0"/>
                <a:cs typeface="BernhardModernStd-Roman"/>
              </a:rPr>
              <a:t>Las rúbricas son de mucha utilidad en el proceso de evaluación porque </a:t>
            </a:r>
            <a:r>
              <a:rPr lang="es-ES" dirty="0" smtClean="0">
                <a:latin typeface="Comic Sans MS" panose="030F0702030302020204" pitchFamily="66" charset="0"/>
                <a:ea typeface="Calibri" panose="020F0502020204030204" pitchFamily="34" charset="0"/>
                <a:cs typeface="BernhardModernStd-Roman"/>
              </a:rPr>
              <a:t>le imprime un carácter científico, transparente y objetivo y le permite </a:t>
            </a:r>
            <a:r>
              <a:rPr lang="es-ES" dirty="0">
                <a:latin typeface="Comic Sans MS" panose="030F0702030302020204" pitchFamily="66" charset="0"/>
                <a:ea typeface="Calibri" panose="020F0502020204030204" pitchFamily="34" charset="0"/>
                <a:cs typeface="BernhardModernStd-Roman"/>
              </a:rPr>
              <a:t>al estudiante saber lo que ha logrado y lo que debe reforzar, para mejorar la calidad de su trabajo y para aumentar su conocimiento</a:t>
            </a:r>
            <a:r>
              <a:rPr lang="es-ES" dirty="0" smtClean="0">
                <a:latin typeface="Comic Sans MS" panose="030F0702030302020204" pitchFamily="66" charset="0"/>
                <a:ea typeface="Calibri" panose="020F0502020204030204" pitchFamily="34" charset="0"/>
                <a:cs typeface="BernhardModernStd-Roman"/>
              </a:rPr>
              <a:t>.</a:t>
            </a:r>
          </a:p>
          <a:p>
            <a:pPr algn="just">
              <a:lnSpc>
                <a:spcPct val="115000"/>
              </a:lnSpc>
              <a:spcAft>
                <a:spcPts val="0"/>
              </a:spcAft>
            </a:pPr>
            <a:r>
              <a:rPr lang="es-ES" sz="1600" dirty="0" smtClean="0">
                <a:latin typeface="Comic Sans MS" panose="030F0702030302020204" pitchFamily="66" charset="0"/>
                <a:ea typeface="Calibri" panose="020F0502020204030204" pitchFamily="34" charset="0"/>
                <a:cs typeface="Times New Roman" panose="02020603050405020304" pitchFamily="18" charset="0"/>
              </a:rPr>
              <a:t>Puede hacer que los estudiantes utilicen la Rúbrica para calificar su propio trabajo y que entreguen la calificación con la tarea</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69</a:t>
            </a:fld>
            <a:endParaRPr lang="en-US" smtClean="0">
              <a:solidFill>
                <a:srgbClr val="FEFFFF"/>
              </a:solidFill>
            </a:endParaRPr>
          </a:p>
        </p:txBody>
      </p:sp>
      <p:sp>
        <p:nvSpPr>
          <p:cNvPr id="5" name="Título 1"/>
          <p:cNvSpPr>
            <a:spLocks noGrp="1"/>
          </p:cNvSpPr>
          <p:nvPr>
            <p:ph type="title"/>
          </p:nvPr>
        </p:nvSpPr>
        <p:spPr>
          <a:xfrm>
            <a:off x="1395663" y="0"/>
            <a:ext cx="10096071" cy="533534"/>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4118437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32587" y="587515"/>
            <a:ext cx="9680845" cy="6270485"/>
          </a:xfrm>
        </p:spPr>
        <p:txBody>
          <a:bodyPr/>
          <a:lstStyle/>
          <a:p>
            <a:pPr marL="0" indent="0" algn="ctr">
              <a:buNone/>
            </a:pPr>
            <a:r>
              <a:rPr lang="es-ES" sz="2000" b="1" dirty="0">
                <a:latin typeface="Comic Sans MS" pitchFamily="66" charset="0"/>
              </a:rPr>
              <a:t>La observación</a:t>
            </a:r>
            <a:r>
              <a:rPr lang="es-ES" sz="2000" dirty="0">
                <a:latin typeface="Comic Sans MS" pitchFamily="66" charset="0"/>
              </a:rPr>
              <a:t>. Formas de registro de la observación:</a:t>
            </a:r>
          </a:p>
          <a:p>
            <a:pPr algn="just">
              <a:lnSpc>
                <a:spcPct val="115000"/>
              </a:lnSpc>
              <a:spcAft>
                <a:spcPts val="0"/>
              </a:spcAft>
            </a:pPr>
            <a:r>
              <a:rPr lang="es-ES" sz="2000" dirty="0">
                <a:latin typeface="Comic Sans MS" pitchFamily="66" charset="0"/>
              </a:rPr>
              <a:t>Esta técnica, demanda guías y registros permanentes de la información </a:t>
            </a:r>
            <a:r>
              <a:rPr lang="es-ES" sz="2000" dirty="0" smtClean="0">
                <a:latin typeface="Comic Sans MS" pitchFamily="66" charset="0"/>
              </a:rPr>
              <a:t>constatada; se </a:t>
            </a:r>
            <a:r>
              <a:rPr lang="es-ES" sz="2000" dirty="0">
                <a:latin typeface="Comic Sans MS" pitchFamily="66" charset="0"/>
              </a:rPr>
              <a:t>pueden utilizar varios recursos. A continuación, se proponen los siguientes:</a:t>
            </a:r>
          </a:p>
          <a:p>
            <a:pPr lvl="1" algn="just">
              <a:lnSpc>
                <a:spcPct val="115000"/>
              </a:lnSpc>
              <a:spcAft>
                <a:spcPts val="0"/>
              </a:spcAft>
              <a:buFont typeface="Wingdings" pitchFamily="2" charset="2"/>
              <a:buChar char="ü"/>
            </a:pPr>
            <a:r>
              <a:rPr lang="es-ES" sz="2000" dirty="0" smtClean="0">
                <a:latin typeface="Comic Sans MS" pitchFamily="66" charset="0"/>
              </a:rPr>
              <a:t>Descripciones </a:t>
            </a:r>
            <a:r>
              <a:rPr lang="es-ES" sz="2000" dirty="0">
                <a:latin typeface="Comic Sans MS" pitchFamily="66" charset="0"/>
              </a:rPr>
              <a:t>narrativas de lo que los docentes hacen con los estudiantes durante la jornada de clases</a:t>
            </a:r>
            <a:r>
              <a:rPr lang="es-ES" sz="2000" dirty="0" smtClean="0">
                <a:latin typeface="Comic Sans MS" pitchFamily="66" charset="0"/>
              </a:rPr>
              <a:t>.</a:t>
            </a:r>
          </a:p>
          <a:p>
            <a:pPr lvl="1" algn="just">
              <a:lnSpc>
                <a:spcPct val="115000"/>
              </a:lnSpc>
              <a:spcAft>
                <a:spcPts val="0"/>
              </a:spcAft>
              <a:buFont typeface="Wingdings" pitchFamily="2" charset="2"/>
              <a:buChar char="ü"/>
            </a:pPr>
            <a:r>
              <a:rPr lang="es-ES" sz="2000" dirty="0" smtClean="0">
                <a:latin typeface="Comic Sans MS" pitchFamily="66" charset="0"/>
              </a:rPr>
              <a:t>Registros </a:t>
            </a:r>
            <a:r>
              <a:rPr lang="es-ES" sz="2000" dirty="0">
                <a:latin typeface="Comic Sans MS" pitchFamily="66" charset="0"/>
              </a:rPr>
              <a:t>anecdóticos: narraciones de hechos significativos del comportamiento de los estudiantes, donde el docente deja constancia de su intervención</a:t>
            </a:r>
            <a:r>
              <a:rPr lang="es-ES" sz="2000" dirty="0" smtClean="0">
                <a:latin typeface="Comic Sans MS" pitchFamily="66" charset="0"/>
              </a:rPr>
              <a:t>.</a:t>
            </a:r>
          </a:p>
          <a:p>
            <a:pPr lvl="1" algn="just">
              <a:lnSpc>
                <a:spcPct val="115000"/>
              </a:lnSpc>
              <a:spcAft>
                <a:spcPts val="0"/>
              </a:spcAft>
              <a:buFont typeface="Wingdings" pitchFamily="2" charset="2"/>
              <a:buChar char="ü"/>
            </a:pPr>
            <a:r>
              <a:rPr lang="es-ES" sz="2000" dirty="0" smtClean="0">
                <a:latin typeface="Comic Sans MS" pitchFamily="66" charset="0"/>
              </a:rPr>
              <a:t>Diarios </a:t>
            </a:r>
            <a:r>
              <a:rPr lang="es-ES" sz="2000" dirty="0">
                <a:latin typeface="Comic Sans MS" pitchFamily="66" charset="0"/>
              </a:rPr>
              <a:t>de experiencias: son anotaciones libres de los docentes sobre aquellos aspectos destacables del día o de la sesión de clase. Pueden referirse a situaciones de todo el grupo o a situaciones </a:t>
            </a:r>
            <a:r>
              <a:rPr lang="es-ES" sz="2000" dirty="0" smtClean="0">
                <a:latin typeface="Comic Sans MS" pitchFamily="66" charset="0"/>
              </a:rPr>
              <a:t>personales</a:t>
            </a:r>
          </a:p>
          <a:p>
            <a:pPr lvl="1" algn="just">
              <a:lnSpc>
                <a:spcPct val="115000"/>
              </a:lnSpc>
              <a:spcAft>
                <a:spcPts val="0"/>
              </a:spcAft>
              <a:buFont typeface="Wingdings" pitchFamily="2" charset="2"/>
              <a:buChar char="ü"/>
            </a:pPr>
            <a:r>
              <a:rPr lang="es-ES" sz="2000" dirty="0" smtClean="0">
                <a:latin typeface="Comic Sans MS" pitchFamily="66" charset="0"/>
              </a:rPr>
              <a:t>Perfiles </a:t>
            </a:r>
            <a:r>
              <a:rPr lang="es-ES" sz="2000" dirty="0">
                <a:latin typeface="Comic Sans MS" pitchFamily="66" charset="0"/>
              </a:rPr>
              <a:t>o expediente del estudiante: son caracterizaciones de los estudiantes de aspectos importantes de cada uno de ellos, que se establecen con anterioridad y se van archivando en un formato especial. </a:t>
            </a:r>
          </a:p>
          <a:p>
            <a:pPr marL="0" indent="0" eaLnBrk="1" hangingPunct="1">
              <a:buNone/>
            </a:pPr>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7</a:t>
            </a:fld>
            <a:endParaRPr lang="en-US" smtClean="0">
              <a:solidFill>
                <a:srgbClr val="FEFFFF"/>
              </a:solidFill>
            </a:endParaRPr>
          </a:p>
        </p:txBody>
      </p:sp>
      <p:sp>
        <p:nvSpPr>
          <p:cNvPr id="5" name="Título 1"/>
          <p:cNvSpPr>
            <a:spLocks noGrp="1"/>
          </p:cNvSpPr>
          <p:nvPr>
            <p:ph type="title"/>
          </p:nvPr>
        </p:nvSpPr>
        <p:spPr>
          <a:xfrm>
            <a:off x="1467853" y="0"/>
            <a:ext cx="10023881" cy="507776"/>
          </a:xfrm>
        </p:spPr>
        <p:txBody>
          <a:bodyPr rtlCol="0">
            <a:normAutofit fontScale="90000"/>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155104332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311275" y="1018308"/>
            <a:ext cx="9192293" cy="5839691"/>
          </a:xfrm>
        </p:spPr>
        <p:txBody>
          <a:bodyPr/>
          <a:lstStyle/>
          <a:p>
            <a:pPr marL="0" indent="0" algn="ctr">
              <a:lnSpc>
                <a:spcPct val="115000"/>
              </a:lnSpc>
              <a:spcAft>
                <a:spcPts val="0"/>
              </a:spcAft>
              <a:buNone/>
            </a:pPr>
            <a:r>
              <a:rPr lang="es-ES" sz="2400" b="1" dirty="0">
                <a:latin typeface="Comic Sans MS" panose="030F0702030302020204" pitchFamily="66" charset="0"/>
                <a:ea typeface="Calibri" panose="020F0502020204030204" pitchFamily="34" charset="0"/>
                <a:cs typeface="BernhardModernStd-Roman"/>
              </a:rPr>
              <a:t>¿Por qué utilizar las </a:t>
            </a:r>
            <a:r>
              <a:rPr lang="es-ES" sz="2400" b="1" dirty="0" smtClean="0">
                <a:latin typeface="Comic Sans MS" panose="030F0702030302020204" pitchFamily="66" charset="0"/>
                <a:ea typeface="Calibri" panose="020F0502020204030204" pitchFamily="34" charset="0"/>
                <a:cs typeface="BernhardModernStd-Roman"/>
              </a:rPr>
              <a:t>Rúbricas</a:t>
            </a:r>
            <a:r>
              <a:rPr lang="es-ES" sz="2400" b="1" dirty="0">
                <a:latin typeface="Comic Sans MS" panose="030F0702030302020204" pitchFamily="66" charset="0"/>
                <a:ea typeface="Calibri" panose="020F0502020204030204" pitchFamily="34" charset="0"/>
                <a:cs typeface="BernhardModernStd-Roman"/>
              </a:rPr>
              <a:t>?</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buNone/>
            </a:pPr>
            <a:r>
              <a:rPr lang="es-ES" sz="1600" dirty="0" smtClean="0">
                <a:latin typeface="Comic Sans MS" panose="030F0702030302020204" pitchFamily="66" charset="0"/>
                <a:ea typeface="Calibri" panose="020F0502020204030204" pitchFamily="34" charset="0"/>
                <a:cs typeface="BernhardModernStd-Roman"/>
              </a:rPr>
              <a:t>¿</a:t>
            </a:r>
            <a:r>
              <a:rPr lang="es-ES" sz="1600" dirty="0">
                <a:latin typeface="Comic Sans MS" panose="030F0702030302020204" pitchFamily="66" charset="0"/>
                <a:ea typeface="Calibri" panose="020F0502020204030204" pitchFamily="34" charset="0"/>
                <a:cs typeface="BernhardModernStd-Roman"/>
              </a:rPr>
              <a:t>Cuáles son las ventajas de las rúbricas?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600" dirty="0">
                <a:latin typeface="Comic Sans MS" panose="030F0702030302020204" pitchFamily="66" charset="0"/>
                <a:ea typeface="Calibri" panose="020F0502020204030204" pitchFamily="34" charset="0"/>
                <a:cs typeface="BernhardModernStd-Roman"/>
              </a:rPr>
              <a:t>• Los docentes pueden aumentar la calidad de su instrucción directa, proporcionando el foco, el énfasis, y la atención en los detalles particulares como modelo para los alumnos.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600" dirty="0">
                <a:latin typeface="Comic Sans MS" panose="030F0702030302020204" pitchFamily="66" charset="0"/>
                <a:ea typeface="Calibri" panose="020F0502020204030204" pitchFamily="34" charset="0"/>
                <a:cs typeface="BernhardModernStd-Roman"/>
              </a:rPr>
              <a:t>• Los alumnos tienen pautas explícitas con respecto a las expectativas del docente.</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600" dirty="0">
                <a:latin typeface="Comic Sans MS" panose="030F0702030302020204" pitchFamily="66" charset="0"/>
                <a:ea typeface="Calibri" panose="020F0502020204030204" pitchFamily="34" charset="0"/>
                <a:cs typeface="BernhardModernStd-Roman"/>
              </a:rPr>
              <a:t>• Los alumnos pueden utilizar rúbricas como herramientas para desarrollar sus capacidades.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600" dirty="0">
                <a:latin typeface="Comic Sans MS" panose="030F0702030302020204" pitchFamily="66" charset="0"/>
                <a:ea typeface="Calibri" panose="020F0502020204030204" pitchFamily="34" charset="0"/>
                <a:cs typeface="BernhardModernStd-Roman"/>
              </a:rPr>
              <a:t>• Los docentes pueden reutilizar las rúbricas para varias actividades</a:t>
            </a:r>
            <a:r>
              <a:rPr lang="es-ES" sz="1600" dirty="0" smtClean="0">
                <a:latin typeface="Comic Sans MS" panose="030F0702030302020204" pitchFamily="66" charset="0"/>
                <a:ea typeface="Calibri" panose="020F0502020204030204" pitchFamily="34" charset="0"/>
                <a:cs typeface="BernhardModernStd-Roman"/>
              </a:rPr>
              <a:t>. </a:t>
            </a:r>
            <a:r>
              <a:rPr lang="es-PE" sz="1600" dirty="0" smtClean="0">
                <a:latin typeface="Comic Sans MS" panose="030F0702030302020204" pitchFamily="66" charset="0"/>
                <a:ea typeface="Calibri" panose="020F0502020204030204" pitchFamily="34" charset="0"/>
                <a:cs typeface="BernhardModernStd-Roman"/>
              </a:rPr>
              <a:t>Minimiza la subjetividad en la calificación</a:t>
            </a:r>
            <a:endParaRPr lang="es-ES" sz="1600" dirty="0">
              <a:latin typeface="Comic Sans MS" panose="030F0702030302020204" pitchFamily="66" charset="0"/>
              <a:ea typeface="Calibri" panose="020F0502020204030204" pitchFamily="34" charset="0"/>
              <a:cs typeface="BernhardModernStd-Roman"/>
            </a:endParaRPr>
          </a:p>
          <a:p>
            <a:pPr algn="just">
              <a:lnSpc>
                <a:spcPct val="115000"/>
              </a:lnSpc>
              <a:spcAft>
                <a:spcPts val="0"/>
              </a:spcAft>
            </a:pPr>
            <a:r>
              <a:rPr lang="es-ES" sz="1600" dirty="0" smtClean="0">
                <a:latin typeface="Comic Sans MS" panose="030F0702030302020204" pitchFamily="66" charset="0"/>
                <a:ea typeface="Calibri" panose="020F0502020204030204" pitchFamily="34" charset="0"/>
                <a:cs typeface="BernhardModernStd-Roman"/>
              </a:rPr>
              <a:t>Sirve </a:t>
            </a:r>
            <a:r>
              <a:rPr lang="es-ES" sz="1600" dirty="0">
                <a:latin typeface="Comic Sans MS" panose="030F0702030302020204" pitchFamily="66" charset="0"/>
                <a:ea typeface="Calibri" panose="020F0502020204030204" pitchFamily="34" charset="0"/>
                <a:cs typeface="BernhardModernStd-Roman"/>
              </a:rPr>
              <a:t>para evaluar niveles cognitivos altos </a:t>
            </a:r>
            <a:r>
              <a:rPr lang="es-ES" sz="1600" dirty="0" smtClean="0">
                <a:latin typeface="Comic Sans MS" panose="030F0702030302020204" pitchFamily="66" charset="0"/>
                <a:ea typeface="Calibri" panose="020F0502020204030204" pitchFamily="34" charset="0"/>
                <a:cs typeface="BernhardModernStd-Roman"/>
              </a:rPr>
              <a:t>donde </a:t>
            </a:r>
            <a:r>
              <a:rPr lang="es-ES" sz="1600" dirty="0">
                <a:latin typeface="Comic Sans MS" panose="030F0702030302020204" pitchFamily="66" charset="0"/>
                <a:ea typeface="Calibri" panose="020F0502020204030204" pitchFamily="34" charset="0"/>
                <a:cs typeface="BernhardModernStd-Roman"/>
              </a:rPr>
              <a:t>la producción y organización </a:t>
            </a:r>
            <a:r>
              <a:rPr lang="es-ES" sz="1600" dirty="0" smtClean="0">
                <a:latin typeface="Comic Sans MS" panose="030F0702030302020204" pitchFamily="66" charset="0"/>
                <a:ea typeface="Calibri" panose="020F0502020204030204" pitchFamily="34" charset="0"/>
                <a:cs typeface="BernhardModernStd-Roman"/>
              </a:rPr>
              <a:t>de </a:t>
            </a:r>
            <a:r>
              <a:rPr lang="es-ES" sz="1600" dirty="0">
                <a:latin typeface="Comic Sans MS" panose="030F0702030302020204" pitchFamily="66" charset="0"/>
                <a:ea typeface="Calibri" panose="020F0502020204030204" pitchFamily="34" charset="0"/>
                <a:cs typeface="BernhardModernStd-Roman"/>
              </a:rPr>
              <a:t>ideas </a:t>
            </a:r>
            <a:r>
              <a:rPr lang="es-ES" sz="1600" dirty="0" smtClean="0">
                <a:latin typeface="Comic Sans MS" panose="030F0702030302020204" pitchFamily="66" charset="0"/>
                <a:ea typeface="Calibri" panose="020F0502020204030204" pitchFamily="34" charset="0"/>
                <a:cs typeface="BernhardModernStd-Roman"/>
              </a:rPr>
              <a:t>es importante</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600" dirty="0" smtClean="0">
                <a:latin typeface="Comic Sans MS" panose="030F0702030302020204" pitchFamily="66" charset="0"/>
                <a:ea typeface="Calibri" panose="020F0502020204030204" pitchFamily="34" charset="0"/>
                <a:cs typeface="BernhardModernStd-Roman"/>
              </a:rPr>
              <a:t>Son </a:t>
            </a:r>
            <a:r>
              <a:rPr lang="es-ES" sz="1600" dirty="0">
                <a:latin typeface="Comic Sans MS" panose="030F0702030302020204" pitchFamily="66" charset="0"/>
                <a:ea typeface="Calibri" panose="020F0502020204030204" pitchFamily="34" charset="0"/>
                <a:cs typeface="BernhardModernStd-Roman"/>
              </a:rPr>
              <a:t>útiles para que los alumnos muestren su capacidad de integración y </a:t>
            </a:r>
            <a:r>
              <a:rPr lang="es-ES" sz="1600" dirty="0" smtClean="0">
                <a:latin typeface="Comic Sans MS" panose="030F0702030302020204" pitchFamily="66" charset="0"/>
                <a:ea typeface="Calibri" panose="020F0502020204030204" pitchFamily="34" charset="0"/>
                <a:cs typeface="BernhardModernStd-Roman"/>
              </a:rPr>
              <a:t>habilidades </a:t>
            </a:r>
            <a:r>
              <a:rPr lang="es-ES" sz="1600" dirty="0">
                <a:latin typeface="Comic Sans MS" panose="030F0702030302020204" pitchFamily="66" charset="0"/>
                <a:ea typeface="Calibri" panose="020F0502020204030204" pitchFamily="34" charset="0"/>
                <a:cs typeface="BernhardModernStd-Roman"/>
              </a:rPr>
              <a:t>creadoras.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600" dirty="0" smtClean="0">
                <a:latin typeface="Comic Sans MS" panose="030F0702030302020204" pitchFamily="66" charset="0"/>
                <a:ea typeface="Calibri" panose="020F0502020204030204" pitchFamily="34" charset="0"/>
                <a:cs typeface="BernhardModernStd-Roman"/>
              </a:rPr>
              <a:t>Son fáciles </a:t>
            </a:r>
            <a:r>
              <a:rPr lang="es-ES" sz="1600" dirty="0">
                <a:latin typeface="Comic Sans MS" panose="030F0702030302020204" pitchFamily="66" charset="0"/>
                <a:ea typeface="Calibri" panose="020F0502020204030204" pitchFamily="34" charset="0"/>
                <a:cs typeface="BernhardModernStd-Roman"/>
              </a:rPr>
              <a:t>de </a:t>
            </a:r>
            <a:r>
              <a:rPr lang="es-ES" sz="1600" dirty="0" smtClean="0">
                <a:latin typeface="Comic Sans MS" panose="030F0702030302020204" pitchFamily="66" charset="0"/>
                <a:ea typeface="Calibri" panose="020F0502020204030204" pitchFamily="34" charset="0"/>
                <a:cs typeface="BernhardModernStd-Roman"/>
              </a:rPr>
              <a:t>construir y se </a:t>
            </a:r>
            <a:r>
              <a:rPr lang="es-ES" sz="1600" dirty="0">
                <a:latin typeface="Comic Sans MS" panose="030F0702030302020204" pitchFamily="66" charset="0"/>
                <a:ea typeface="Calibri" panose="020F0502020204030204" pitchFamily="34" charset="0"/>
                <a:cs typeface="BernhardModernStd-Roman"/>
              </a:rPr>
              <a:t>adaptan a la mayoría de las materias.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s-ES" sz="1600"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70</a:t>
            </a:fld>
            <a:endParaRPr lang="en-US" smtClean="0">
              <a:solidFill>
                <a:srgbClr val="FEFFFF"/>
              </a:solidFill>
            </a:endParaRPr>
          </a:p>
        </p:txBody>
      </p:sp>
      <p:sp>
        <p:nvSpPr>
          <p:cNvPr id="5" name="Título 1"/>
          <p:cNvSpPr>
            <a:spLocks noGrp="1"/>
          </p:cNvSpPr>
          <p:nvPr>
            <p:ph type="title"/>
          </p:nvPr>
        </p:nvSpPr>
        <p:spPr>
          <a:xfrm>
            <a:off x="1395663" y="0"/>
            <a:ext cx="10096071" cy="533534"/>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41184378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Marcador de contenido 2"/>
          <p:cNvSpPr>
            <a:spLocks noGrp="1"/>
          </p:cNvSpPr>
          <p:nvPr>
            <p:ph idx="1"/>
          </p:nvPr>
        </p:nvSpPr>
        <p:spPr>
          <a:xfrm>
            <a:off x="1558344" y="1236518"/>
            <a:ext cx="9546803" cy="5621482"/>
          </a:xfrm>
        </p:spPr>
        <p:txBody>
          <a:bodyPr/>
          <a:lstStyle/>
          <a:p>
            <a:pPr marL="0" indent="0" algn="just">
              <a:buNone/>
            </a:pPr>
            <a:r>
              <a:rPr lang="es-ES" sz="2400" b="1" dirty="0" smtClean="0">
                <a:latin typeface="Comic Sans MS" panose="030F0702030302020204" pitchFamily="66" charset="0"/>
                <a:ea typeface="Calibri" panose="020F0502020204030204" pitchFamily="34" charset="0"/>
                <a:cs typeface="BernhardModernStd-Roman"/>
              </a:rPr>
              <a:t>     El Debate</a:t>
            </a:r>
            <a:endParaRPr lang="es-ES" sz="2400" b="1" dirty="0">
              <a:latin typeface="Comic Sans MS" panose="030F0702030302020204" pitchFamily="66" charset="0"/>
              <a:ea typeface="Calibri" panose="020F0502020204030204" pitchFamily="34" charset="0"/>
              <a:cs typeface="BernhardModernStd-Roman"/>
            </a:endParaRPr>
          </a:p>
          <a:p>
            <a:pPr algn="ctr"/>
            <a:r>
              <a:rPr lang="es-ES" sz="2000" dirty="0" smtClean="0">
                <a:latin typeface="Comic Sans MS" pitchFamily="66" charset="0"/>
              </a:rPr>
              <a:t>¿Qué </a:t>
            </a:r>
            <a:r>
              <a:rPr lang="es-ES" sz="2000" dirty="0">
                <a:latin typeface="Comic Sans MS" pitchFamily="66" charset="0"/>
              </a:rPr>
              <a:t>es?</a:t>
            </a:r>
          </a:p>
          <a:p>
            <a:pPr algn="just"/>
            <a:r>
              <a:rPr lang="es-ES" sz="2000" dirty="0">
                <a:latin typeface="Comic Sans MS" pitchFamily="66" charset="0"/>
              </a:rPr>
              <a:t>Es una discusión que se organiza entre los </a:t>
            </a:r>
            <a:r>
              <a:rPr lang="es-ES" sz="2000" dirty="0" smtClean="0">
                <a:latin typeface="Comic Sans MS" pitchFamily="66" charset="0"/>
              </a:rPr>
              <a:t>estudiantes </a:t>
            </a:r>
            <a:r>
              <a:rPr lang="es-ES" sz="2000" dirty="0">
                <a:latin typeface="Comic Sans MS" pitchFamily="66" charset="0"/>
              </a:rPr>
              <a:t>sobre determinado tema con el propósito de analizarlo y llegar a ciertas conclusiones.  </a:t>
            </a:r>
          </a:p>
          <a:p>
            <a:pPr algn="ctr">
              <a:buNone/>
            </a:pPr>
            <a:r>
              <a:rPr lang="es-ES" sz="2000" dirty="0" smtClean="0">
                <a:latin typeface="Comic Sans MS" pitchFamily="66" charset="0"/>
              </a:rPr>
              <a:t>¿Para </a:t>
            </a:r>
            <a:r>
              <a:rPr lang="es-ES" sz="2000" dirty="0">
                <a:latin typeface="Comic Sans MS" pitchFamily="66" charset="0"/>
              </a:rPr>
              <a:t>qué se usa?</a:t>
            </a:r>
          </a:p>
          <a:p>
            <a:pPr algn="just"/>
            <a:r>
              <a:rPr lang="es-ES" sz="2000" dirty="0">
                <a:latin typeface="Comic Sans MS" pitchFamily="66" charset="0"/>
              </a:rPr>
              <a:t>Se usa para: Profundizar sobre un tema, comprender mejor las causas y consecuencias de los hechos, desarrollar en </a:t>
            </a:r>
            <a:r>
              <a:rPr lang="es-ES" sz="2000" dirty="0" smtClean="0">
                <a:latin typeface="Comic Sans MS" pitchFamily="66" charset="0"/>
              </a:rPr>
              <a:t>los </a:t>
            </a:r>
            <a:r>
              <a:rPr lang="es-ES" sz="2000" dirty="0">
                <a:latin typeface="Comic Sans MS" pitchFamily="66" charset="0"/>
              </a:rPr>
              <a:t>estudiantes destrezas de comunicación, tales como: escucha atenta, exposición oral precisa, argumentación, investigación, capacidad de discernir y concluir, entre otros y fomentar el respeto hacia las diferencias individuales.</a:t>
            </a:r>
          </a:p>
          <a:p>
            <a:endParaRPr lang="es-ES" dirty="0" smtClean="0"/>
          </a:p>
        </p:txBody>
      </p:sp>
      <p:sp>
        <p:nvSpPr>
          <p:cNvPr id="110595"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9ADAA07-3AF5-41C4-8123-F7D6382B427F}" type="slidenum">
              <a:rPr lang="en-US" smtClean="0">
                <a:solidFill>
                  <a:srgbClr val="FEFFFF"/>
                </a:solidFill>
              </a:rPr>
              <a:pPr fontAlgn="base">
                <a:spcBef>
                  <a:spcPct val="0"/>
                </a:spcBef>
                <a:spcAft>
                  <a:spcPct val="0"/>
                </a:spcAft>
                <a:buClrTx/>
                <a:buFontTx/>
                <a:buNone/>
              </a:pPr>
              <a:t>71</a:t>
            </a:fld>
            <a:endParaRPr lang="en-US" smtClean="0">
              <a:solidFill>
                <a:srgbClr val="FEFFFF"/>
              </a:solidFill>
            </a:endParaRPr>
          </a:p>
        </p:txBody>
      </p:sp>
      <p:sp>
        <p:nvSpPr>
          <p:cNvPr id="5" name="Título 1"/>
          <p:cNvSpPr>
            <a:spLocks noGrp="1"/>
          </p:cNvSpPr>
          <p:nvPr>
            <p:ph type="title"/>
          </p:nvPr>
        </p:nvSpPr>
        <p:spPr>
          <a:xfrm>
            <a:off x="1359568" y="161925"/>
            <a:ext cx="10145045"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360623878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Marcador de contenido 2"/>
          <p:cNvSpPr>
            <a:spLocks noGrp="1"/>
          </p:cNvSpPr>
          <p:nvPr>
            <p:ph idx="1"/>
          </p:nvPr>
        </p:nvSpPr>
        <p:spPr>
          <a:xfrm>
            <a:off x="1558344" y="1152524"/>
            <a:ext cx="9270077" cy="5705475"/>
          </a:xfrm>
        </p:spPr>
        <p:txBody>
          <a:bodyPr/>
          <a:lstStyle/>
          <a:p>
            <a:pPr algn="ctr">
              <a:buNone/>
            </a:pPr>
            <a:r>
              <a:rPr lang="es-ES" sz="2000" dirty="0" smtClean="0">
                <a:latin typeface="Comic Sans MS" pitchFamily="66" charset="0"/>
              </a:rPr>
              <a:t>¿Cómo </a:t>
            </a:r>
            <a:r>
              <a:rPr lang="es-ES" sz="2000" dirty="0">
                <a:latin typeface="Comic Sans MS" pitchFamily="66" charset="0"/>
              </a:rPr>
              <a:t>lo puede elaborar?</a:t>
            </a:r>
          </a:p>
          <a:p>
            <a:pPr algn="just"/>
            <a:r>
              <a:rPr lang="es-ES" sz="2000" dirty="0">
                <a:latin typeface="Comic Sans MS" pitchFamily="66" charset="0"/>
              </a:rPr>
              <a:t>Antes del debate: </a:t>
            </a:r>
            <a:endParaRPr lang="es-ES" sz="2000" dirty="0" smtClean="0">
              <a:latin typeface="Comic Sans MS" pitchFamily="66" charset="0"/>
            </a:endParaRPr>
          </a:p>
          <a:p>
            <a:pPr algn="just"/>
            <a:r>
              <a:rPr lang="es-ES" sz="2000" dirty="0" smtClean="0">
                <a:latin typeface="Comic Sans MS" pitchFamily="66" charset="0"/>
              </a:rPr>
              <a:t>1</a:t>
            </a:r>
            <a:r>
              <a:rPr lang="es-ES" sz="2000" dirty="0">
                <a:latin typeface="Comic Sans MS" pitchFamily="66" charset="0"/>
              </a:rPr>
              <a:t>. Defina el propósito y el tema del debate basado en información de diferentes fuentes. </a:t>
            </a:r>
            <a:endParaRPr lang="es-ES" sz="2000" dirty="0" smtClean="0">
              <a:latin typeface="Comic Sans MS" pitchFamily="66" charset="0"/>
            </a:endParaRPr>
          </a:p>
          <a:p>
            <a:pPr algn="just"/>
            <a:r>
              <a:rPr lang="es-ES" sz="2000" dirty="0" smtClean="0">
                <a:latin typeface="Comic Sans MS" pitchFamily="66" charset="0"/>
              </a:rPr>
              <a:t>2</a:t>
            </a:r>
            <a:r>
              <a:rPr lang="es-ES" sz="2000" dirty="0">
                <a:latin typeface="Comic Sans MS" pitchFamily="66" charset="0"/>
              </a:rPr>
              <a:t>. Elabore los instrumentos que utilizará para evaluar la participación de sus estudiantes en el debate. </a:t>
            </a:r>
            <a:endParaRPr lang="es-ES" sz="2000" dirty="0" smtClean="0">
              <a:latin typeface="Comic Sans MS" pitchFamily="66" charset="0"/>
            </a:endParaRPr>
          </a:p>
          <a:p>
            <a:pPr algn="just"/>
            <a:r>
              <a:rPr lang="es-ES" sz="2000" dirty="0" smtClean="0">
                <a:latin typeface="Comic Sans MS" pitchFamily="66" charset="0"/>
              </a:rPr>
              <a:t>3</a:t>
            </a:r>
            <a:r>
              <a:rPr lang="es-ES" sz="2000" dirty="0">
                <a:latin typeface="Comic Sans MS" pitchFamily="66" charset="0"/>
              </a:rPr>
              <a:t>. Presente a los </a:t>
            </a:r>
            <a:r>
              <a:rPr lang="es-ES" sz="2000" dirty="0" smtClean="0">
                <a:latin typeface="Comic Sans MS" pitchFamily="66" charset="0"/>
              </a:rPr>
              <a:t>estudiantes </a:t>
            </a:r>
            <a:r>
              <a:rPr lang="es-ES" sz="2000" dirty="0">
                <a:latin typeface="Comic Sans MS" pitchFamily="66" charset="0"/>
              </a:rPr>
              <a:t>el tema y ofrézcales un tiempo para investigarlo y adoptar un punto de vista acerca del mismo. </a:t>
            </a:r>
            <a:endParaRPr lang="es-ES" sz="2000" dirty="0" smtClean="0">
              <a:latin typeface="Comic Sans MS" pitchFamily="66" charset="0"/>
            </a:endParaRPr>
          </a:p>
          <a:p>
            <a:pPr algn="just"/>
            <a:r>
              <a:rPr lang="es-ES" sz="2000" dirty="0" smtClean="0">
                <a:latin typeface="Comic Sans MS" pitchFamily="66" charset="0"/>
              </a:rPr>
              <a:t>4</a:t>
            </a:r>
            <a:r>
              <a:rPr lang="es-ES" sz="2000" dirty="0">
                <a:latin typeface="Comic Sans MS" pitchFamily="66" charset="0"/>
              </a:rPr>
              <a:t>. Si trabaja por parejas: Ubique a </a:t>
            </a:r>
            <a:r>
              <a:rPr lang="es-ES" sz="2000" dirty="0" smtClean="0">
                <a:latin typeface="Comic Sans MS" pitchFamily="66" charset="0"/>
              </a:rPr>
              <a:t>los </a:t>
            </a:r>
            <a:r>
              <a:rPr lang="es-ES" sz="2000" dirty="0">
                <a:latin typeface="Comic Sans MS" pitchFamily="66" charset="0"/>
              </a:rPr>
              <a:t>alumnos en parejas y  asigne un tema para que primero lo discutan </a:t>
            </a:r>
            <a:r>
              <a:rPr lang="es-ES" sz="2000" dirty="0" smtClean="0">
                <a:latin typeface="Comic Sans MS" pitchFamily="66" charset="0"/>
              </a:rPr>
              <a:t>juntos. </a:t>
            </a:r>
          </a:p>
          <a:p>
            <a:pPr algn="just"/>
            <a:r>
              <a:rPr lang="es-ES" sz="2000" dirty="0" smtClean="0">
                <a:latin typeface="Comic Sans MS" pitchFamily="66" charset="0"/>
              </a:rPr>
              <a:t>5</a:t>
            </a:r>
            <a:r>
              <a:rPr lang="es-ES" sz="2000" dirty="0">
                <a:latin typeface="Comic Sans MS" pitchFamily="66" charset="0"/>
              </a:rPr>
              <a:t>. Si trabaja por equipos pida a un equipo que busque argumentos para defender el contenido del tema y al otro equipo que busque argumentos que reflejen opiniones contrarias. </a:t>
            </a:r>
          </a:p>
          <a:p>
            <a:pPr eaLnBrk="1" hangingPunct="1"/>
            <a:endParaRPr lang="es-ES" dirty="0" smtClean="0"/>
          </a:p>
        </p:txBody>
      </p:sp>
      <p:sp>
        <p:nvSpPr>
          <p:cNvPr id="110595"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9ADAA07-3AF5-41C4-8123-F7D6382B427F}" type="slidenum">
              <a:rPr lang="en-US" smtClean="0">
                <a:solidFill>
                  <a:srgbClr val="FEFFFF"/>
                </a:solidFill>
              </a:rPr>
              <a:pPr fontAlgn="base">
                <a:spcBef>
                  <a:spcPct val="0"/>
                </a:spcBef>
                <a:spcAft>
                  <a:spcPct val="0"/>
                </a:spcAft>
                <a:buClrTx/>
                <a:buFontTx/>
                <a:buNone/>
              </a:pPr>
              <a:t>72</a:t>
            </a:fld>
            <a:endParaRPr lang="en-US" smtClean="0">
              <a:solidFill>
                <a:srgbClr val="FEFFFF"/>
              </a:solidFill>
            </a:endParaRPr>
          </a:p>
        </p:txBody>
      </p:sp>
      <p:sp>
        <p:nvSpPr>
          <p:cNvPr id="5" name="Título 1"/>
          <p:cNvSpPr>
            <a:spLocks noGrp="1"/>
          </p:cNvSpPr>
          <p:nvPr>
            <p:ph type="title"/>
          </p:nvPr>
        </p:nvSpPr>
        <p:spPr>
          <a:xfrm>
            <a:off x="1491916" y="161925"/>
            <a:ext cx="10012697" cy="6254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211419373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Marcador de contenido 2"/>
          <p:cNvSpPr>
            <a:spLocks noGrp="1"/>
          </p:cNvSpPr>
          <p:nvPr>
            <p:ph idx="1"/>
          </p:nvPr>
        </p:nvSpPr>
        <p:spPr>
          <a:xfrm>
            <a:off x="1558344" y="1152525"/>
            <a:ext cx="9029445" cy="5705475"/>
          </a:xfrm>
        </p:spPr>
        <p:txBody>
          <a:bodyPr/>
          <a:lstStyle/>
          <a:p>
            <a:pPr algn="ctr">
              <a:buNone/>
            </a:pPr>
            <a:r>
              <a:rPr lang="es-ES" dirty="0" smtClean="0">
                <a:latin typeface="Comic Sans MS" pitchFamily="66" charset="0"/>
              </a:rPr>
              <a:t>¿Cómo </a:t>
            </a:r>
            <a:r>
              <a:rPr lang="es-ES" dirty="0">
                <a:latin typeface="Comic Sans MS" pitchFamily="66" charset="0"/>
              </a:rPr>
              <a:t>lo puede elaborar?</a:t>
            </a:r>
          </a:p>
          <a:p>
            <a:pPr algn="just"/>
            <a:r>
              <a:rPr lang="es-ES" dirty="0" smtClean="0">
                <a:latin typeface="Comic Sans MS" pitchFamily="66" charset="0"/>
              </a:rPr>
              <a:t>6</a:t>
            </a:r>
            <a:r>
              <a:rPr lang="es-ES" dirty="0">
                <a:latin typeface="Comic Sans MS" pitchFamily="66" charset="0"/>
              </a:rPr>
              <a:t>. Si se trabaja en parejas: </a:t>
            </a:r>
            <a:r>
              <a:rPr lang="es-ES" dirty="0" smtClean="0">
                <a:latin typeface="Comic Sans MS" pitchFamily="66" charset="0"/>
              </a:rPr>
              <a:t>Durante </a:t>
            </a:r>
            <a:r>
              <a:rPr lang="es-ES" dirty="0">
                <a:latin typeface="Comic Sans MS" pitchFamily="66" charset="0"/>
              </a:rPr>
              <a:t>el debate </a:t>
            </a:r>
            <a:r>
              <a:rPr lang="es-ES" dirty="0" smtClean="0">
                <a:latin typeface="Comic Sans MS" pitchFamily="66" charset="0"/>
              </a:rPr>
              <a:t>pida </a:t>
            </a:r>
            <a:r>
              <a:rPr lang="es-ES" dirty="0">
                <a:latin typeface="Comic Sans MS" pitchFamily="66" charset="0"/>
              </a:rPr>
              <a:t>a un alumno </a:t>
            </a:r>
            <a:r>
              <a:rPr lang="es-ES" dirty="0" smtClean="0">
                <a:latin typeface="Comic Sans MS" pitchFamily="66" charset="0"/>
              </a:rPr>
              <a:t>que </a:t>
            </a:r>
            <a:r>
              <a:rPr lang="es-ES" dirty="0">
                <a:latin typeface="Comic Sans MS" pitchFamily="66" charset="0"/>
              </a:rPr>
              <a:t>argumente sobre el tema a discutir, permita que continúe su compañero </a:t>
            </a:r>
            <a:r>
              <a:rPr lang="es-ES" dirty="0" smtClean="0">
                <a:latin typeface="Comic Sans MS" pitchFamily="66" charset="0"/>
              </a:rPr>
              <a:t>e </a:t>
            </a:r>
            <a:r>
              <a:rPr lang="es-ES" dirty="0">
                <a:latin typeface="Comic Sans MS" pitchFamily="66" charset="0"/>
              </a:rPr>
              <a:t>invite al  resto de </a:t>
            </a:r>
            <a:r>
              <a:rPr lang="es-ES" dirty="0" smtClean="0">
                <a:latin typeface="Comic Sans MS" pitchFamily="66" charset="0"/>
              </a:rPr>
              <a:t>los </a:t>
            </a:r>
            <a:r>
              <a:rPr lang="es-ES" dirty="0">
                <a:latin typeface="Comic Sans MS" pitchFamily="66" charset="0"/>
              </a:rPr>
              <a:t>estudiantes a escuchar con atención y tomar notas para poder debatir sobre el contenido.</a:t>
            </a:r>
          </a:p>
          <a:p>
            <a:pPr algn="just"/>
            <a:r>
              <a:rPr lang="es-ES" dirty="0">
                <a:latin typeface="Comic Sans MS" pitchFamily="66" charset="0"/>
              </a:rPr>
              <a:t>7. Si se trabaja en grupos: Indique a cada equipo que debe tratar de convencer al otro de lo positivo de su postura con argumentos objetivos, ejemplos. Es importante que dejen hablar a </a:t>
            </a:r>
            <a:r>
              <a:rPr lang="es-ES" dirty="0" smtClean="0">
                <a:latin typeface="Comic Sans MS" pitchFamily="66" charset="0"/>
              </a:rPr>
              <a:t>los </a:t>
            </a:r>
            <a:r>
              <a:rPr lang="es-ES" dirty="0">
                <a:latin typeface="Comic Sans MS" pitchFamily="66" charset="0"/>
              </a:rPr>
              <a:t>otros, que respeten los puntos de vista contrarios y que enfoquen la actividad con mente abierta, para  aceptar cambiar de postura y guíe la discusión y observe cuidadosamente el comportamiento de los </a:t>
            </a:r>
            <a:r>
              <a:rPr lang="es-ES" dirty="0" smtClean="0">
                <a:latin typeface="Comic Sans MS" pitchFamily="66" charset="0"/>
              </a:rPr>
              <a:t>alumnos; </a:t>
            </a:r>
            <a:r>
              <a:rPr lang="es-ES" dirty="0">
                <a:latin typeface="Comic Sans MS" pitchFamily="66" charset="0"/>
              </a:rPr>
              <a:t>anote, durante el proceso, los aspectos que le hayan llamado la atención.</a:t>
            </a:r>
          </a:p>
          <a:p>
            <a:pPr algn="just"/>
            <a:r>
              <a:rPr lang="es-ES" dirty="0">
                <a:latin typeface="Comic Sans MS" pitchFamily="66" charset="0"/>
              </a:rPr>
              <a:t>Al finalizar el debate</a:t>
            </a:r>
          </a:p>
          <a:p>
            <a:pPr algn="just"/>
            <a:r>
              <a:rPr lang="es-ES" dirty="0">
                <a:latin typeface="Comic Sans MS" pitchFamily="66" charset="0"/>
              </a:rPr>
              <a:t>8. Determine con los </a:t>
            </a:r>
            <a:r>
              <a:rPr lang="es-ES" dirty="0" smtClean="0">
                <a:latin typeface="Comic Sans MS" pitchFamily="66" charset="0"/>
              </a:rPr>
              <a:t>estudiantes </a:t>
            </a:r>
            <a:r>
              <a:rPr lang="es-ES" dirty="0">
                <a:latin typeface="Comic Sans MS" pitchFamily="66" charset="0"/>
              </a:rPr>
              <a:t>cuales son las principales conclusiones a las que llegaron en relación al tema tratado.</a:t>
            </a:r>
          </a:p>
          <a:p>
            <a:pPr algn="ctr"/>
            <a:r>
              <a:rPr lang="es-ES" dirty="0">
                <a:latin typeface="Comic Sans MS" pitchFamily="66" charset="0"/>
              </a:rPr>
              <a:t>d. ¿Cómo se evalúa?</a:t>
            </a:r>
          </a:p>
          <a:p>
            <a:r>
              <a:rPr lang="es-ES" dirty="0">
                <a:latin typeface="Comic Sans MS" pitchFamily="66" charset="0"/>
              </a:rPr>
              <a:t>Para evaluar el debate se asignará </a:t>
            </a:r>
            <a:r>
              <a:rPr lang="es-ES" dirty="0" smtClean="0">
                <a:latin typeface="Comic Sans MS" pitchFamily="66" charset="0"/>
              </a:rPr>
              <a:t>una puntuación con </a:t>
            </a:r>
            <a:r>
              <a:rPr lang="es-ES" dirty="0">
                <a:latin typeface="Comic Sans MS" pitchFamily="66" charset="0"/>
              </a:rPr>
              <a:t>base en lo anotado en el instrumento de evaluación.</a:t>
            </a:r>
          </a:p>
          <a:p>
            <a:pPr eaLnBrk="1" hangingPunct="1"/>
            <a:endParaRPr lang="es-ES" dirty="0" smtClean="0"/>
          </a:p>
        </p:txBody>
      </p:sp>
      <p:sp>
        <p:nvSpPr>
          <p:cNvPr id="110595"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9ADAA07-3AF5-41C4-8123-F7D6382B427F}" type="slidenum">
              <a:rPr lang="en-US" smtClean="0">
                <a:solidFill>
                  <a:srgbClr val="FEFFFF"/>
                </a:solidFill>
              </a:rPr>
              <a:pPr fontAlgn="base">
                <a:spcBef>
                  <a:spcPct val="0"/>
                </a:spcBef>
                <a:spcAft>
                  <a:spcPct val="0"/>
                </a:spcAft>
                <a:buClrTx/>
                <a:buFontTx/>
                <a:buNone/>
              </a:pPr>
              <a:t>73</a:t>
            </a:fld>
            <a:endParaRPr lang="en-US" smtClean="0">
              <a:solidFill>
                <a:srgbClr val="FEFFFF"/>
              </a:solidFill>
            </a:endParaRPr>
          </a:p>
        </p:txBody>
      </p:sp>
      <p:sp>
        <p:nvSpPr>
          <p:cNvPr id="5" name="Título 1"/>
          <p:cNvSpPr>
            <a:spLocks noGrp="1"/>
          </p:cNvSpPr>
          <p:nvPr>
            <p:ph type="title"/>
          </p:nvPr>
        </p:nvSpPr>
        <p:spPr>
          <a:xfrm>
            <a:off x="1564106" y="0"/>
            <a:ext cx="10142620" cy="523875"/>
          </a:xfrm>
        </p:spPr>
        <p:txBody>
          <a:bodyPr rtlCol="0">
            <a:normAutofit fontScale="90000"/>
          </a:bodyPr>
          <a:lstStyle/>
          <a:p>
            <a:pPr algn="ctr" eaLnBrk="1" fontAlgn="auto" hangingPunct="1">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91625226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Marcador de contenido 2"/>
          <p:cNvSpPr>
            <a:spLocks noGrp="1"/>
          </p:cNvSpPr>
          <p:nvPr>
            <p:ph idx="1"/>
          </p:nvPr>
        </p:nvSpPr>
        <p:spPr>
          <a:xfrm>
            <a:off x="1558345" y="1152524"/>
            <a:ext cx="9173824" cy="5705475"/>
          </a:xfrm>
        </p:spPr>
        <p:txBody>
          <a:bodyPr/>
          <a:lstStyle/>
          <a:p>
            <a:pPr algn="ctr" eaLnBrk="1" hangingPunct="1">
              <a:buNone/>
            </a:pPr>
            <a:r>
              <a:rPr lang="es-ES" sz="2000" dirty="0" smtClean="0">
                <a:latin typeface="Comic Sans MS" pitchFamily="66" charset="0"/>
              </a:rPr>
              <a:t>Ejemplo de un debate</a:t>
            </a:r>
          </a:p>
          <a:p>
            <a:pPr algn="just"/>
            <a:r>
              <a:rPr lang="es-ES" sz="2000" dirty="0" smtClean="0">
                <a:latin typeface="Comic Sans MS" pitchFamily="66" charset="0"/>
              </a:rPr>
              <a:t>Un </a:t>
            </a:r>
            <a:r>
              <a:rPr lang="es-ES" sz="2000" dirty="0">
                <a:latin typeface="Comic Sans MS" pitchFamily="66" charset="0"/>
              </a:rPr>
              <a:t>docente </a:t>
            </a:r>
            <a:r>
              <a:rPr lang="es-ES" sz="2000" dirty="0" smtClean="0">
                <a:latin typeface="Comic Sans MS" pitchFamily="66" charset="0"/>
              </a:rPr>
              <a:t>ha </a:t>
            </a:r>
            <a:r>
              <a:rPr lang="es-ES" sz="2000" dirty="0">
                <a:latin typeface="Comic Sans MS" pitchFamily="66" charset="0"/>
              </a:rPr>
              <a:t>decidido realizar un debate sobre el calendario maya y el calendario gregoriano, con el propósito de que sus estudiantes conozcan más del tema. Para ello realizó el siguiente proceso:</a:t>
            </a:r>
          </a:p>
          <a:p>
            <a:pPr algn="just"/>
            <a:r>
              <a:rPr lang="es-ES" sz="2000" dirty="0">
                <a:latin typeface="Comic Sans MS" pitchFamily="66" charset="0"/>
              </a:rPr>
              <a:t>1. Seleccionó el tema: Nuestros calendarios. </a:t>
            </a:r>
            <a:endParaRPr lang="es-ES" sz="2000" dirty="0" smtClean="0">
              <a:latin typeface="Comic Sans MS" pitchFamily="66" charset="0"/>
            </a:endParaRPr>
          </a:p>
          <a:p>
            <a:pPr algn="just"/>
            <a:r>
              <a:rPr lang="es-ES" sz="2000" dirty="0" smtClean="0">
                <a:latin typeface="Comic Sans MS" pitchFamily="66" charset="0"/>
              </a:rPr>
              <a:t>2</a:t>
            </a:r>
            <a:r>
              <a:rPr lang="es-ES" sz="2000" dirty="0">
                <a:latin typeface="Comic Sans MS" pitchFamily="66" charset="0"/>
              </a:rPr>
              <a:t>. Informó a sus estudiantes sobre el debate. </a:t>
            </a:r>
            <a:endParaRPr lang="es-ES" sz="2000" dirty="0" smtClean="0">
              <a:latin typeface="Comic Sans MS" pitchFamily="66" charset="0"/>
            </a:endParaRPr>
          </a:p>
          <a:p>
            <a:pPr algn="just"/>
            <a:r>
              <a:rPr lang="es-ES" sz="2000" dirty="0" smtClean="0">
                <a:latin typeface="Comic Sans MS" pitchFamily="66" charset="0"/>
              </a:rPr>
              <a:t>3</a:t>
            </a:r>
            <a:r>
              <a:rPr lang="es-ES" sz="2000" dirty="0">
                <a:latin typeface="Comic Sans MS" pitchFamily="66" charset="0"/>
              </a:rPr>
              <a:t>. Dividió a sus estudiantes en dos grupos y le asignó a cada uno un calendario: maya o gregoriano. </a:t>
            </a:r>
            <a:endParaRPr lang="es-ES" sz="2000" dirty="0" smtClean="0">
              <a:latin typeface="Comic Sans MS" pitchFamily="66" charset="0"/>
            </a:endParaRPr>
          </a:p>
          <a:p>
            <a:pPr algn="just"/>
            <a:r>
              <a:rPr lang="es-ES" sz="2000" dirty="0" smtClean="0">
                <a:latin typeface="Comic Sans MS" pitchFamily="66" charset="0"/>
              </a:rPr>
              <a:t>4</a:t>
            </a:r>
            <a:r>
              <a:rPr lang="es-ES" sz="2000" dirty="0">
                <a:latin typeface="Comic Sans MS" pitchFamily="66" charset="0"/>
              </a:rPr>
              <a:t>. Les </a:t>
            </a:r>
            <a:r>
              <a:rPr lang="es-ES" sz="2000" dirty="0" smtClean="0">
                <a:latin typeface="Comic Sans MS" pitchFamily="66" charset="0"/>
              </a:rPr>
              <a:t>dio </a:t>
            </a:r>
            <a:r>
              <a:rPr lang="es-ES" sz="2000" dirty="0">
                <a:latin typeface="Comic Sans MS" pitchFamily="66" charset="0"/>
              </a:rPr>
              <a:t>dos semanas para que buscaran información sobre el tema en diferentes medios: entrevistas, libros, Internet, periódicos, enciclopedias, entre otros. </a:t>
            </a:r>
            <a:endParaRPr lang="es-ES" sz="2000" dirty="0" smtClean="0">
              <a:latin typeface="Comic Sans MS" pitchFamily="66" charset="0"/>
            </a:endParaRPr>
          </a:p>
          <a:p>
            <a:pPr algn="just"/>
            <a:endParaRPr lang="es-ES" sz="2000" dirty="0" smtClean="0">
              <a:latin typeface="Comic Sans MS" pitchFamily="66" charset="0"/>
            </a:endParaRPr>
          </a:p>
        </p:txBody>
      </p:sp>
      <p:sp>
        <p:nvSpPr>
          <p:cNvPr id="110595"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9ADAA07-3AF5-41C4-8123-F7D6382B427F}" type="slidenum">
              <a:rPr lang="en-US" smtClean="0">
                <a:solidFill>
                  <a:srgbClr val="FEFFFF"/>
                </a:solidFill>
              </a:rPr>
              <a:pPr fontAlgn="base">
                <a:spcBef>
                  <a:spcPct val="0"/>
                </a:spcBef>
                <a:spcAft>
                  <a:spcPct val="0"/>
                </a:spcAft>
                <a:buClrTx/>
                <a:buFontTx/>
                <a:buNone/>
              </a:pPr>
              <a:t>74</a:t>
            </a:fld>
            <a:endParaRPr lang="en-US" smtClean="0">
              <a:solidFill>
                <a:srgbClr val="FEFFFF"/>
              </a:solidFill>
            </a:endParaRPr>
          </a:p>
        </p:txBody>
      </p:sp>
      <p:sp>
        <p:nvSpPr>
          <p:cNvPr id="5" name="Título 1"/>
          <p:cNvSpPr>
            <a:spLocks noGrp="1"/>
          </p:cNvSpPr>
          <p:nvPr>
            <p:ph type="title"/>
          </p:nvPr>
        </p:nvSpPr>
        <p:spPr>
          <a:xfrm>
            <a:off x="1479884" y="161925"/>
            <a:ext cx="10190748" cy="625475"/>
          </a:xfrm>
        </p:spPr>
        <p:txBody>
          <a:bodyPr rtlCol="0">
            <a:normAutofit fontScale="90000"/>
          </a:bodyPr>
          <a:lstStyle/>
          <a:p>
            <a:pPr algn="ctr" eaLnBrk="1" fontAlgn="auto" hangingPunct="1">
              <a:spcAft>
                <a:spcPts val="0"/>
              </a:spcAft>
              <a:defRPr/>
            </a:pPr>
            <a:r>
              <a:rPr lang="es-ES" dirty="0" smtClean="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92277505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Marcador de contenido 2"/>
          <p:cNvSpPr>
            <a:spLocks noGrp="1"/>
          </p:cNvSpPr>
          <p:nvPr>
            <p:ph idx="1"/>
          </p:nvPr>
        </p:nvSpPr>
        <p:spPr>
          <a:xfrm>
            <a:off x="1558345" y="1226126"/>
            <a:ext cx="9173824" cy="5631873"/>
          </a:xfrm>
        </p:spPr>
        <p:txBody>
          <a:bodyPr/>
          <a:lstStyle/>
          <a:p>
            <a:pPr algn="ctr" eaLnBrk="1" hangingPunct="1">
              <a:buNone/>
            </a:pPr>
            <a:r>
              <a:rPr lang="es-ES" sz="2000" dirty="0" smtClean="0">
                <a:latin typeface="Comic Sans MS" pitchFamily="66" charset="0"/>
              </a:rPr>
              <a:t>Ejemplo de un debate</a:t>
            </a:r>
          </a:p>
          <a:p>
            <a:pPr algn="just"/>
            <a:r>
              <a:rPr lang="es-ES" sz="2000" dirty="0" smtClean="0">
                <a:latin typeface="Comic Sans MS" pitchFamily="66" charset="0"/>
              </a:rPr>
              <a:t>5</a:t>
            </a:r>
            <a:r>
              <a:rPr lang="es-ES" sz="2000" dirty="0">
                <a:latin typeface="Comic Sans MS" pitchFamily="66" charset="0"/>
              </a:rPr>
              <a:t>. El día del debate el docente permitió que cada grupo expusiera sus puntos de vista, en relación con las características, diferencias, aplicación de cada uno de los calendarios, preguntara y opinara para poder convencer al equipo contrario sobre el uso de su calendario. </a:t>
            </a:r>
            <a:endParaRPr lang="es-ES" sz="2000" dirty="0" smtClean="0">
              <a:latin typeface="Comic Sans MS" pitchFamily="66" charset="0"/>
            </a:endParaRPr>
          </a:p>
          <a:p>
            <a:pPr algn="just"/>
            <a:r>
              <a:rPr lang="es-ES" sz="2000" dirty="0" smtClean="0">
                <a:latin typeface="Comic Sans MS" pitchFamily="66" charset="0"/>
              </a:rPr>
              <a:t>6</a:t>
            </a:r>
            <a:r>
              <a:rPr lang="es-ES" sz="2000" dirty="0">
                <a:latin typeface="Comic Sans MS" pitchFamily="66" charset="0"/>
              </a:rPr>
              <a:t>. Al terminar del debate cada grupo sacó sus conclusiones y las compartió con los demás. </a:t>
            </a:r>
            <a:endParaRPr lang="es-ES" sz="2000" dirty="0" smtClean="0">
              <a:latin typeface="Comic Sans MS" pitchFamily="66" charset="0"/>
            </a:endParaRPr>
          </a:p>
          <a:p>
            <a:pPr algn="just"/>
            <a:r>
              <a:rPr lang="es-ES" sz="2000" dirty="0" smtClean="0">
                <a:latin typeface="Comic Sans MS" pitchFamily="66" charset="0"/>
              </a:rPr>
              <a:t>7</a:t>
            </a:r>
            <a:r>
              <a:rPr lang="es-ES" sz="2000" dirty="0">
                <a:latin typeface="Comic Sans MS" pitchFamily="66" charset="0"/>
              </a:rPr>
              <a:t>. Durante el debate el docente evaluó la participación de cada uno de sus estudiantes con una escala de rango.</a:t>
            </a:r>
            <a:endParaRPr lang="es-ES" sz="2000" dirty="0" smtClean="0">
              <a:latin typeface="Comic Sans MS" pitchFamily="66" charset="0"/>
            </a:endParaRPr>
          </a:p>
        </p:txBody>
      </p:sp>
      <p:sp>
        <p:nvSpPr>
          <p:cNvPr id="110595"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9ADAA07-3AF5-41C4-8123-F7D6382B427F}" type="slidenum">
              <a:rPr lang="en-US" smtClean="0">
                <a:solidFill>
                  <a:srgbClr val="FEFFFF"/>
                </a:solidFill>
              </a:rPr>
              <a:pPr fontAlgn="base">
                <a:spcBef>
                  <a:spcPct val="0"/>
                </a:spcBef>
                <a:spcAft>
                  <a:spcPct val="0"/>
                </a:spcAft>
                <a:buClrTx/>
                <a:buFontTx/>
                <a:buNone/>
              </a:pPr>
              <a:t>75</a:t>
            </a:fld>
            <a:endParaRPr lang="en-US" smtClean="0">
              <a:solidFill>
                <a:srgbClr val="FEFFFF"/>
              </a:solidFill>
            </a:endParaRPr>
          </a:p>
        </p:txBody>
      </p:sp>
      <p:sp>
        <p:nvSpPr>
          <p:cNvPr id="5" name="Título 1"/>
          <p:cNvSpPr>
            <a:spLocks noGrp="1"/>
          </p:cNvSpPr>
          <p:nvPr>
            <p:ph type="title"/>
          </p:nvPr>
        </p:nvSpPr>
        <p:spPr>
          <a:xfrm>
            <a:off x="1479884" y="161925"/>
            <a:ext cx="10190748" cy="625475"/>
          </a:xfrm>
        </p:spPr>
        <p:txBody>
          <a:bodyPr rtlCol="0">
            <a:normAutofit fontScale="90000"/>
          </a:bodyPr>
          <a:lstStyle/>
          <a:p>
            <a:pPr algn="ctr" eaLnBrk="1" fontAlgn="auto" hangingPunct="1">
              <a:spcAft>
                <a:spcPts val="0"/>
              </a:spcAft>
              <a:defRPr/>
            </a:pPr>
            <a:r>
              <a:rPr lang="es-ES" dirty="0" smtClean="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spTree>
    <p:extLst>
      <p:ext uri="{BB962C8B-B14F-4D97-AF65-F5344CB8AC3E}">
        <p14:creationId xmlns:p14="http://schemas.microsoft.com/office/powerpoint/2010/main" val="92277505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3 Marcador de número de diapositiva"/>
          <p:cNvSpPr txBox="1">
            <a:spLocks noGrp="1"/>
          </p:cNvSpPr>
          <p:nvPr/>
        </p:nvSpPr>
        <p:spPr bwMode="auto">
          <a:xfrm>
            <a:off x="8218337" y="6356934"/>
            <a:ext cx="2286480" cy="364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SzPct val="85000"/>
              <a:buFont typeface="Wingdings 2" panose="05020102010507070707" pitchFamily="18" charset="2"/>
              <a:buChar char=""/>
              <a:defRPr sz="31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5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3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3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r" defTabSz="829361">
              <a:spcBef>
                <a:spcPct val="0"/>
              </a:spcBef>
              <a:buClrTx/>
              <a:buSzTx/>
              <a:buNone/>
            </a:pPr>
            <a:fld id="{F378D4D9-59EC-45DF-A4D7-4514EE9FECB1}" type="slidenum">
              <a:rPr lang="es-ES" altLang="en-US" sz="1088">
                <a:solidFill>
                  <a:srgbClr val="898989"/>
                </a:solidFill>
              </a:rPr>
              <a:pPr algn="r" defTabSz="829361">
                <a:spcBef>
                  <a:spcPct val="0"/>
                </a:spcBef>
                <a:buClrTx/>
                <a:buSzTx/>
                <a:buNone/>
              </a:pPr>
              <a:t>76</a:t>
            </a:fld>
            <a:endParaRPr lang="es-ES" altLang="en-US" sz="1088">
              <a:solidFill>
                <a:srgbClr val="898989"/>
              </a:solidFill>
            </a:endParaRPr>
          </a:p>
        </p:txBody>
      </p:sp>
      <p:sp>
        <p:nvSpPr>
          <p:cNvPr id="5" name="1 Título"/>
          <p:cNvSpPr txBox="1">
            <a:spLocks/>
          </p:cNvSpPr>
          <p:nvPr/>
        </p:nvSpPr>
        <p:spPr>
          <a:xfrm>
            <a:off x="1931114" y="1341439"/>
            <a:ext cx="8485398" cy="3024187"/>
          </a:xfrm>
          <a:prstGeom prst="rect">
            <a:avLst/>
          </a:prstGeom>
        </p:spPr>
        <p:style>
          <a:lnRef idx="1">
            <a:schemeClr val="accent2"/>
          </a:lnRef>
          <a:fillRef idx="3">
            <a:schemeClr val="accent2"/>
          </a:fillRef>
          <a:effectRef idx="2">
            <a:schemeClr val="accent2"/>
          </a:effectRef>
          <a:fontRef idx="minor">
            <a:schemeClr val="lt1"/>
          </a:fontRef>
        </p:style>
        <p:txBody>
          <a:bodyPr anchor="ctr">
            <a:normAutofit/>
          </a:bodyPr>
          <a:lstStyle/>
          <a:p>
            <a:pPr algn="ctr" defTabSz="829361" fontAlgn="auto">
              <a:spcAft>
                <a:spcPts val="0"/>
              </a:spcAft>
              <a:defRPr/>
            </a:pPr>
            <a:r>
              <a:rPr lang="es-ES" sz="3991" b="1" dirty="0">
                <a:latin typeface="Comic Sans MS" pitchFamily="66" charset="0"/>
              </a:rPr>
              <a:t>PLANILLA SEGUIMIENTO </a:t>
            </a:r>
            <a:r>
              <a:rPr lang="es-ES" sz="3991" b="1" dirty="0">
                <a:solidFill>
                  <a:srgbClr val="FF0000"/>
                </a:solidFill>
                <a:latin typeface="Comic Sans MS" pitchFamily="66" charset="0"/>
              </a:rPr>
              <a:t>CUALITATIVO</a:t>
            </a:r>
            <a:r>
              <a:rPr lang="es-ES" sz="3991" b="1" dirty="0">
                <a:latin typeface="Comic Sans MS" pitchFamily="66" charset="0"/>
              </a:rPr>
              <a:t> DE </a:t>
            </a:r>
            <a:r>
              <a:rPr lang="es-ES" sz="3991" b="1" u="sng" dirty="0">
                <a:latin typeface="Comic Sans MS" pitchFamily="66" charset="0"/>
              </a:rPr>
              <a:t>COMPETENCIAS LABORALES</a:t>
            </a:r>
            <a:endParaRPr lang="es-ES" sz="3991" u="sng" dirty="0">
              <a:latin typeface="Comic Sans MS" pitchFamily="66" charset="0"/>
            </a:endParaRPr>
          </a:p>
        </p:txBody>
      </p:sp>
      <p:sp>
        <p:nvSpPr>
          <p:cNvPr id="83974" name="5 Marcador de número de diapositiva"/>
          <p:cNvSpPr>
            <a:spLocks noGrp="1"/>
          </p:cNvSpPr>
          <p:nvPr>
            <p:ph type="sldNum" sz="quarter" idx="12"/>
          </p:nvPr>
        </p:nvSpPr>
        <p:spPr bwMode="auto">
          <a:xfrm>
            <a:off x="5769155" y="6318057"/>
            <a:ext cx="653691" cy="4405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812">
                <a:solidFill>
                  <a:schemeClr val="tx1"/>
                </a:solidFill>
                <a:latin typeface="Georgia" panose="02040502050405020303" pitchFamily="18" charset="0"/>
              </a:defRPr>
            </a:lvl1pPr>
            <a:lvl2pPr marL="673856" indent="-259175">
              <a:spcBef>
                <a:spcPct val="20000"/>
              </a:spcBef>
              <a:buClr>
                <a:schemeClr val="accent2"/>
              </a:buClr>
              <a:buSzPct val="70000"/>
              <a:buFont typeface="Wingdings" panose="05000000000000000000" pitchFamily="2" charset="2"/>
              <a:buChar char=""/>
              <a:defRPr sz="2268">
                <a:solidFill>
                  <a:schemeClr val="tx2"/>
                </a:solidFill>
                <a:latin typeface="Georgia" panose="02040502050405020303" pitchFamily="18" charset="0"/>
              </a:defRPr>
            </a:lvl2pPr>
            <a:lvl3pPr marL="1036701" indent="-207340">
              <a:spcBef>
                <a:spcPct val="20000"/>
              </a:spcBef>
              <a:buClr>
                <a:srgbClr val="8CADAE"/>
              </a:buClr>
              <a:buSzPct val="75000"/>
              <a:buFont typeface="Wingdings 2" panose="05020102010507070707" pitchFamily="18" charset="2"/>
              <a:buChar char=""/>
              <a:defRPr sz="2086">
                <a:solidFill>
                  <a:schemeClr val="tx1"/>
                </a:solidFill>
                <a:latin typeface="Georgia" panose="02040502050405020303" pitchFamily="18" charset="0"/>
              </a:defRPr>
            </a:lvl3pPr>
            <a:lvl4pPr marL="1451381" indent="-207340">
              <a:spcBef>
                <a:spcPct val="20000"/>
              </a:spcBef>
              <a:buClr>
                <a:srgbClr val="8C7B70"/>
              </a:buClr>
              <a:buSzPct val="70000"/>
              <a:buFont typeface="Wingdings" panose="05000000000000000000" pitchFamily="2" charset="2"/>
              <a:buChar char=""/>
              <a:defRPr sz="2086">
                <a:solidFill>
                  <a:schemeClr val="tx2"/>
                </a:solidFill>
                <a:latin typeface="Georgia" panose="02040502050405020303" pitchFamily="18" charset="0"/>
              </a:defRPr>
            </a:lvl4pPr>
            <a:lvl5pPr marL="1866062" indent="-207340">
              <a:spcBef>
                <a:spcPct val="20000"/>
              </a:spcBef>
              <a:buClr>
                <a:srgbClr val="8FB08C"/>
              </a:buClr>
              <a:buChar char="•"/>
              <a:defRPr sz="1814">
                <a:solidFill>
                  <a:schemeClr val="tx1"/>
                </a:solidFill>
                <a:latin typeface="Georgia" panose="02040502050405020303" pitchFamily="18" charset="0"/>
              </a:defRPr>
            </a:lvl5pPr>
            <a:lvl6pPr marL="2280742"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6pPr>
            <a:lvl7pPr marL="269542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7pPr>
            <a:lvl8pPr marL="311010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8pPr>
            <a:lvl9pPr marL="352478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9pPr>
          </a:lstStyle>
          <a:p>
            <a:pPr>
              <a:spcBef>
                <a:spcPct val="0"/>
              </a:spcBef>
              <a:buClrTx/>
              <a:buSzTx/>
              <a:buFontTx/>
              <a:buNone/>
            </a:pPr>
            <a:fld id="{FB6701A4-1E5C-4774-9D9E-14FBF03743F9}" type="slidenum">
              <a:rPr lang="en-US" altLang="en-US" sz="1633" b="1"/>
              <a:pPr>
                <a:spcBef>
                  <a:spcPct val="0"/>
                </a:spcBef>
                <a:buClrTx/>
                <a:buSzTx/>
                <a:buFontTx/>
                <a:buNone/>
              </a:pPr>
              <a:t>76</a:t>
            </a:fld>
            <a:endParaRPr lang="en-US" altLang="en-US" sz="1633" b="1"/>
          </a:p>
        </p:txBody>
      </p:sp>
    </p:spTree>
    <p:extLst>
      <p:ext uri="{BB962C8B-B14F-4D97-AF65-F5344CB8AC3E}">
        <p14:creationId xmlns:p14="http://schemas.microsoft.com/office/powerpoint/2010/main" val="14384235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1437089" y="555332"/>
          <a:ext cx="9230649" cy="5027593"/>
        </p:xfrm>
        <a:graphic>
          <a:graphicData uri="http://schemas.openxmlformats.org/drawingml/2006/table">
            <a:tbl>
              <a:tblPr firstRow="1" bandRow="1">
                <a:tableStyleId>{5C22544A-7EE6-4342-B048-85BDC9FD1C3A}</a:tableStyleId>
              </a:tblPr>
              <a:tblGrid>
                <a:gridCol w="760472"/>
                <a:gridCol w="292488"/>
                <a:gridCol w="298150"/>
                <a:gridCol w="403822"/>
                <a:gridCol w="467983"/>
                <a:gridCol w="409484"/>
                <a:gridCol w="401353"/>
                <a:gridCol w="449445"/>
                <a:gridCol w="449445"/>
                <a:gridCol w="337084"/>
                <a:gridCol w="393264"/>
                <a:gridCol w="449445"/>
                <a:gridCol w="253272"/>
                <a:gridCol w="351358"/>
                <a:gridCol w="351358"/>
                <a:gridCol w="424828"/>
                <a:gridCol w="277892"/>
                <a:gridCol w="351358"/>
                <a:gridCol w="351358"/>
                <a:gridCol w="351358"/>
                <a:gridCol w="351358"/>
                <a:gridCol w="351358"/>
                <a:gridCol w="351358"/>
                <a:gridCol w="351358"/>
              </a:tblGrid>
              <a:tr h="1649431">
                <a:tc rowSpan="2">
                  <a:txBody>
                    <a:bodyPr/>
                    <a:lstStyle/>
                    <a:p>
                      <a:r>
                        <a:rPr lang="es-ES" sz="2000" dirty="0" smtClean="0">
                          <a:solidFill>
                            <a:schemeClr val="tx1"/>
                          </a:solidFill>
                          <a:latin typeface="Comic Sans MS" pitchFamily="66" charset="0"/>
                        </a:rPr>
                        <a:t>Alumnos</a:t>
                      </a:r>
                      <a:endParaRPr lang="es-ES" sz="2000" dirty="0">
                        <a:solidFill>
                          <a:schemeClr val="tx1"/>
                        </a:solidFill>
                        <a:latin typeface="Comic Sans MS" pitchFamily="66" charset="0"/>
                      </a:endParaRPr>
                    </a:p>
                  </a:txBody>
                  <a:tcPr marL="73475" marR="73475" vert="vert270" anchor="ctr" anchorCtr="1">
                    <a:solidFill>
                      <a:schemeClr val="accent1">
                        <a:lumMod val="40000"/>
                        <a:lumOff val="60000"/>
                      </a:schemeClr>
                    </a:solidFill>
                  </a:tcPr>
                </a:tc>
                <a:tc gridSpan="2">
                  <a:txBody>
                    <a:bodyPr/>
                    <a:lstStyle/>
                    <a:p>
                      <a:r>
                        <a:rPr lang="es-ES" sz="11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Competen-</a:t>
                      </a:r>
                      <a:r>
                        <a:rPr lang="es-ES" sz="1100" b="1"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cias</a:t>
                      </a:r>
                      <a:r>
                        <a:rPr lang="es-ES" sz="11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ES" sz="1100" b="1"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Laborales</a:t>
                      </a:r>
                      <a:endParaRPr lang="es-ES" sz="11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73475" marR="73475">
                    <a:solidFill>
                      <a:schemeClr val="accent1">
                        <a:lumMod val="40000"/>
                        <a:lumOff val="60000"/>
                      </a:schemeClr>
                    </a:solidFill>
                  </a:tcPr>
                </a:tc>
                <a:tc hMerge="1">
                  <a:txBody>
                    <a:bodyPr/>
                    <a:lstStyle/>
                    <a:p>
                      <a:endParaRPr lang="es-ES"/>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_tradnl" sz="1400" b="1" dirty="0" smtClean="0">
                          <a:solidFill>
                            <a:srgbClr val="000066"/>
                          </a:solidFill>
                          <a:latin typeface="Times New Roman" pitchFamily="18" charset="0"/>
                        </a:rPr>
                        <a:t>trabajo autónoma</a:t>
                      </a:r>
                    </a:p>
                    <a:p>
                      <a:endParaRPr lang="es-ES" sz="1400" b="1" dirty="0">
                        <a:latin typeface="Comic Sans MS" pitchFamily="66" charset="0"/>
                      </a:endParaRPr>
                    </a:p>
                  </a:txBody>
                  <a:tcPr marL="73475" marR="73475" vert="vert270">
                    <a:solidFill>
                      <a:schemeClr val="accent1">
                        <a:lumMod val="40000"/>
                        <a:lumOff val="60000"/>
                      </a:schemeClr>
                    </a:solidFill>
                  </a:tcPr>
                </a:tc>
                <a:tc>
                  <a:txBody>
                    <a:bodyPr/>
                    <a:lstStyle/>
                    <a:p>
                      <a:r>
                        <a:rPr lang="es-ES_tradnl" sz="1400" b="1" dirty="0" smtClean="0">
                          <a:solidFill>
                            <a:srgbClr val="000066"/>
                          </a:solidFill>
                          <a:latin typeface="Times New Roman" pitchFamily="18" charset="0"/>
                        </a:rPr>
                        <a:t>gestión de la información</a:t>
                      </a:r>
                      <a:endParaRPr lang="es-ES" sz="1400" b="1" dirty="0">
                        <a:latin typeface="Comic Sans MS" pitchFamily="66" charset="0"/>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Transmisión información</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Responsabilidad</a:t>
                      </a: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MX" sz="1400" b="1" kern="1200" dirty="0" smtClean="0">
                          <a:solidFill>
                            <a:srgbClr val="000066"/>
                          </a:solidFill>
                          <a:latin typeface="Times New Roman" pitchFamily="18" charset="0"/>
                          <a:ea typeface="+mn-ea"/>
                          <a:cs typeface="+mn-cs"/>
                        </a:rPr>
                        <a:t>Compromiso ético </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MX" sz="1400" b="1" kern="1200" dirty="0" err="1" smtClean="0">
                          <a:solidFill>
                            <a:srgbClr val="000066"/>
                          </a:solidFill>
                          <a:latin typeface="Times New Roman" pitchFamily="18" charset="0"/>
                          <a:ea typeface="+mn-ea"/>
                          <a:cs typeface="+mn-cs"/>
                        </a:rPr>
                        <a:t>Habil</a:t>
                      </a:r>
                      <a:r>
                        <a:rPr lang="es-MX" sz="1400" b="1" kern="1200" dirty="0" smtClean="0">
                          <a:solidFill>
                            <a:srgbClr val="000066"/>
                          </a:solidFill>
                          <a:latin typeface="Times New Roman" pitchFamily="18" charset="0"/>
                          <a:ea typeface="+mn-ea"/>
                          <a:cs typeface="+mn-cs"/>
                        </a:rPr>
                        <a:t>  trabajo </a:t>
                      </a:r>
                      <a:r>
                        <a:rPr lang="es-MX" sz="1400" b="1" kern="1200" dirty="0" err="1" smtClean="0">
                          <a:solidFill>
                            <a:srgbClr val="000066"/>
                          </a:solidFill>
                          <a:latin typeface="Times New Roman" pitchFamily="18" charset="0"/>
                          <a:ea typeface="+mn-ea"/>
                          <a:cs typeface="+mn-cs"/>
                        </a:rPr>
                        <a:t>contex</a:t>
                      </a:r>
                      <a:r>
                        <a:rPr lang="es-MX" sz="1400" b="1" kern="1200" dirty="0" smtClean="0">
                          <a:solidFill>
                            <a:srgbClr val="000066"/>
                          </a:solidFill>
                          <a:latin typeface="Times New Roman" pitchFamily="18" charset="0"/>
                          <a:ea typeface="+mn-ea"/>
                          <a:cs typeface="+mn-cs"/>
                        </a:rPr>
                        <a:t> </a:t>
                      </a:r>
                      <a:r>
                        <a:rPr lang="es-MX" sz="1400" b="1" kern="1200" dirty="0" err="1" smtClean="0">
                          <a:solidFill>
                            <a:srgbClr val="000066"/>
                          </a:solidFill>
                          <a:latin typeface="Times New Roman" pitchFamily="18" charset="0"/>
                          <a:ea typeface="+mn-ea"/>
                          <a:cs typeface="+mn-cs"/>
                        </a:rPr>
                        <a:t>internac</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err="1" smtClean="0">
                          <a:solidFill>
                            <a:srgbClr val="000066"/>
                          </a:solidFill>
                          <a:latin typeface="Times New Roman" pitchFamily="18" charset="0"/>
                          <a:ea typeface="+mn-ea"/>
                          <a:cs typeface="+mn-cs"/>
                        </a:rPr>
                        <a:t>Habil</a:t>
                      </a:r>
                      <a:r>
                        <a:rPr lang="es-ES" sz="1400" b="1" kern="1200" dirty="0" smtClean="0">
                          <a:solidFill>
                            <a:srgbClr val="000066"/>
                          </a:solidFill>
                          <a:latin typeface="Times New Roman" pitchFamily="18" charset="0"/>
                          <a:ea typeface="+mn-ea"/>
                          <a:cs typeface="+mn-cs"/>
                        </a:rPr>
                        <a:t>  aprender	</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resolver problemas </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Comunicación</a:t>
                      </a:r>
                      <a:r>
                        <a:rPr lang="es-ES" sz="1400" b="1" kern="1200" baseline="0" dirty="0" smtClean="0">
                          <a:solidFill>
                            <a:srgbClr val="000066"/>
                          </a:solidFill>
                          <a:latin typeface="Times New Roman" pitchFamily="18" charset="0"/>
                          <a:ea typeface="+mn-ea"/>
                          <a:cs typeface="+mn-cs"/>
                        </a:rPr>
                        <a:t> </a:t>
                      </a:r>
                      <a:r>
                        <a:rPr lang="es-ES" sz="1400" b="1" kern="1200" dirty="0" smtClean="0">
                          <a:solidFill>
                            <a:srgbClr val="000066"/>
                          </a:solidFill>
                          <a:latin typeface="Times New Roman" pitchFamily="18" charset="0"/>
                          <a:ea typeface="+mn-ea"/>
                          <a:cs typeface="+mn-cs"/>
                        </a:rPr>
                        <a:t>escrita</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Lenguas </a:t>
                      </a:r>
                      <a:r>
                        <a:rPr lang="es-ES" sz="1400" b="1" kern="1200" dirty="0" err="1" smtClean="0">
                          <a:solidFill>
                            <a:srgbClr val="000066"/>
                          </a:solidFill>
                          <a:latin typeface="Times New Roman" pitchFamily="18" charset="0"/>
                          <a:ea typeface="+mn-ea"/>
                          <a:cs typeface="+mn-cs"/>
                        </a:rPr>
                        <a:t>Extrn</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Cultura general</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Planificación</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Administración del tiempo</a:t>
                      </a:r>
                    </a:p>
                    <a:p>
                      <a:pPr marL="0" marR="0" lvl="2" indent="0" algn="l" defTabSz="914400" rtl="0" eaLnBrk="1" fontAlgn="auto" latinLnBrk="0" hangingPunct="1">
                        <a:lnSpc>
                          <a:spcPct val="100000"/>
                        </a:lnSpc>
                        <a:spcBef>
                          <a:spcPts val="0"/>
                        </a:spcBef>
                        <a:spcAft>
                          <a:spcPts val="0"/>
                        </a:spcAft>
                        <a:buClrTx/>
                        <a:buSzTx/>
                        <a:buFontTx/>
                        <a:buNone/>
                        <a:tabLst/>
                        <a:defRPr/>
                      </a:pP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Asumir </a:t>
                      </a:r>
                      <a:r>
                        <a:rPr lang="es-ES" sz="1400" b="1" kern="1200" dirty="0" err="1" smtClean="0">
                          <a:solidFill>
                            <a:srgbClr val="000066"/>
                          </a:solidFill>
                          <a:latin typeface="Times New Roman" pitchFamily="18" charset="0"/>
                          <a:ea typeface="+mn-ea"/>
                          <a:cs typeface="+mn-cs"/>
                        </a:rPr>
                        <a:t>Respons</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Razonar con </a:t>
                      </a:r>
                      <a:r>
                        <a:rPr lang="es-ES" sz="1400" b="1" kern="1200" dirty="0" err="1" smtClean="0">
                          <a:solidFill>
                            <a:srgbClr val="000066"/>
                          </a:solidFill>
                          <a:latin typeface="Times New Roman" pitchFamily="18" charset="0"/>
                          <a:ea typeface="+mn-ea"/>
                          <a:cs typeface="+mn-cs"/>
                        </a:rPr>
                        <a:t>Efic</a:t>
                      </a:r>
                      <a:r>
                        <a:rPr lang="es-ES" sz="1400" b="1" kern="1200" dirty="0" smtClean="0">
                          <a:solidFill>
                            <a:srgbClr val="000066"/>
                          </a:solidFill>
                          <a:latin typeface="Times New Roman" pitchFamily="18" charset="0"/>
                          <a:ea typeface="+mn-ea"/>
                          <a:cs typeface="+mn-cs"/>
                        </a:rPr>
                        <a:t> </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Habilidad</a:t>
                      </a:r>
                      <a:r>
                        <a:rPr lang="es-ES" sz="1400" b="1" kern="1200" baseline="0" dirty="0" smtClean="0">
                          <a:solidFill>
                            <a:srgbClr val="000066"/>
                          </a:solidFill>
                          <a:latin typeface="Times New Roman" pitchFamily="18" charset="0"/>
                          <a:ea typeface="+mn-ea"/>
                          <a:cs typeface="+mn-cs"/>
                        </a:rPr>
                        <a:t> </a:t>
                      </a:r>
                      <a:r>
                        <a:rPr lang="es-ES" sz="1400" b="1" kern="1200" dirty="0" smtClean="0">
                          <a:solidFill>
                            <a:srgbClr val="000066"/>
                          </a:solidFill>
                          <a:latin typeface="Times New Roman" pitchFamily="18" charset="0"/>
                          <a:ea typeface="+mn-ea"/>
                          <a:cs typeface="+mn-cs"/>
                        </a:rPr>
                        <a:t>social</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Iniciativa</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búsqueda  </a:t>
                      </a:r>
                      <a:r>
                        <a:rPr lang="es-ES" sz="1400" b="1" kern="1200" dirty="0" err="1" smtClean="0">
                          <a:solidFill>
                            <a:srgbClr val="000066"/>
                          </a:solidFill>
                          <a:latin typeface="Times New Roman" pitchFamily="18" charset="0"/>
                          <a:ea typeface="+mn-ea"/>
                          <a:cs typeface="+mn-cs"/>
                        </a:rPr>
                        <a:t>soluc</a:t>
                      </a:r>
                      <a:endParaRPr lang="es-ES" sz="1400" b="1" kern="1200" dirty="0" smtClean="0">
                        <a:solidFill>
                          <a:srgbClr val="000066"/>
                        </a:solidFill>
                        <a:latin typeface="Times New Roman" pitchFamily="18" charset="0"/>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Previsión</a:t>
                      </a:r>
                      <a:r>
                        <a:rPr lang="es-ES" sz="1400" b="1" kern="1200" baseline="0" dirty="0" smtClean="0">
                          <a:solidFill>
                            <a:srgbClr val="000066"/>
                          </a:solidFill>
                          <a:latin typeface="Times New Roman" pitchFamily="18" charset="0"/>
                          <a:ea typeface="+mn-ea"/>
                          <a:cs typeface="+mn-cs"/>
                        </a:rPr>
                        <a:t> </a:t>
                      </a:r>
                      <a:r>
                        <a:rPr lang="es-ES" sz="1400" b="1" kern="1200" baseline="0" dirty="0" err="1" smtClean="0">
                          <a:solidFill>
                            <a:srgbClr val="000066"/>
                          </a:solidFill>
                          <a:latin typeface="Times New Roman" pitchFamily="18" charset="0"/>
                          <a:ea typeface="+mn-ea"/>
                          <a:cs typeface="+mn-cs"/>
                        </a:rPr>
                        <a:t>consec</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Liderazgo</a:t>
                      </a: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66"/>
                          </a:solidFill>
                          <a:latin typeface="Times New Roman" pitchFamily="18" charset="0"/>
                          <a:ea typeface="+mn-ea"/>
                          <a:cs typeface="+mn-cs"/>
                        </a:rPr>
                        <a:t>Trabajo  equipo</a:t>
                      </a:r>
                    </a:p>
                    <a:p>
                      <a:pPr marL="0" marR="0" lvl="2" indent="0" algn="l" defTabSz="914400" rtl="0" eaLnBrk="1" fontAlgn="auto" latinLnBrk="0" hangingPunct="1">
                        <a:lnSpc>
                          <a:spcPct val="100000"/>
                        </a:lnSpc>
                        <a:spcBef>
                          <a:spcPts val="0"/>
                        </a:spcBef>
                        <a:spcAft>
                          <a:spcPts val="0"/>
                        </a:spcAft>
                        <a:buClrTx/>
                        <a:buSzTx/>
                        <a:buFontTx/>
                        <a:buNone/>
                        <a:tabLst/>
                        <a:defRPr/>
                      </a:pPr>
                      <a:endParaRPr lang="es-ES" sz="1400" b="1" kern="1200" dirty="0">
                        <a:solidFill>
                          <a:srgbClr val="000066"/>
                        </a:solidFill>
                        <a:latin typeface="Times New Roman" pitchFamily="18" charset="0"/>
                        <a:ea typeface="+mn-ea"/>
                        <a:cs typeface="+mn-cs"/>
                      </a:endParaRPr>
                    </a:p>
                  </a:txBody>
                  <a:tcPr marL="73475" marR="73475" vert="vert270">
                    <a:solidFill>
                      <a:schemeClr val="accent1">
                        <a:lumMod val="40000"/>
                        <a:lumOff val="60000"/>
                      </a:schemeClr>
                    </a:solidFill>
                  </a:tcPr>
                </a:tc>
              </a:tr>
              <a:tr h="340245">
                <a:tc vMerge="1">
                  <a:txBody>
                    <a:bodyPr/>
                    <a:lstStyle/>
                    <a:p>
                      <a:endParaRPr lang="es-ES" sz="1600" b="1" kern="1200" dirty="0">
                        <a:solidFill>
                          <a:schemeClr val="lt1"/>
                        </a:solidFill>
                        <a:latin typeface="+mn-lt"/>
                        <a:ea typeface="+mn-ea"/>
                        <a:cs typeface="+mn-cs"/>
                      </a:endParaRPr>
                    </a:p>
                  </a:txBody>
                  <a:tcPr/>
                </a:tc>
                <a:tc gridSpan="2">
                  <a:txBody>
                    <a:bodyPr/>
                    <a:lstStyle/>
                    <a:p>
                      <a:endParaRPr lang="es-ES" sz="1400" b="1" kern="1200" dirty="0">
                        <a:solidFill>
                          <a:schemeClr val="tx1"/>
                        </a:solidFill>
                        <a:latin typeface="Comic Sans MS" pitchFamily="66" charset="0"/>
                        <a:ea typeface="+mn-ea"/>
                        <a:cs typeface="+mn-cs"/>
                      </a:endParaRPr>
                    </a:p>
                  </a:txBody>
                  <a:tcPr marL="73475" marR="73475"/>
                </a:tc>
                <a:tc hMerge="1">
                  <a:txBody>
                    <a:bodyPr/>
                    <a:lstStyle/>
                    <a:p>
                      <a:endParaRPr lang="es-ES"/>
                    </a:p>
                  </a:txBody>
                  <a:tcPr/>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400" dirty="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1600" dirty="0" smtClean="0">
                        <a:latin typeface="Comic Sans MS" pitchFamily="66" charset="0"/>
                      </a:endParaRPr>
                    </a:p>
                  </a:txBody>
                  <a:tcPr marL="73475" marR="734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r>
              <a:tr h="297947">
                <a:tc rowSpan="2">
                  <a:txBody>
                    <a:bodyPr/>
                    <a:lstStyle/>
                    <a:p>
                      <a:pPr algn="just"/>
                      <a:r>
                        <a:rPr lang="es-ES" sz="1400" b="0" dirty="0" smtClean="0">
                          <a:latin typeface="Comic Sans MS" pitchFamily="66" charset="0"/>
                        </a:rPr>
                        <a:t>Pablo</a:t>
                      </a:r>
                      <a:endParaRPr lang="es-ES" sz="1400" b="0" dirty="0">
                        <a:latin typeface="Comic Sans MS" pitchFamily="66" charset="0"/>
                      </a:endParaRPr>
                    </a:p>
                  </a:txBody>
                  <a:tcPr marL="97968" marR="97968"/>
                </a:tc>
                <a:tc>
                  <a:txBody>
                    <a:bodyPr/>
                    <a:lstStyle/>
                    <a:p>
                      <a:pPr algn="just"/>
                      <a:endParaRPr lang="es-ES" sz="1200" b="0" dirty="0">
                        <a:latin typeface="Comic Sans MS" pitchFamily="66" charset="0"/>
                      </a:endParaRPr>
                    </a:p>
                  </a:txBody>
                  <a:tcPr marL="73475" marR="73475"/>
                </a:tc>
                <a:tc>
                  <a:txBody>
                    <a:bodyPr/>
                    <a:lstStyle/>
                    <a:p>
                      <a:pPr algn="just"/>
                      <a:endParaRPr lang="es-ES" sz="1200" b="0" dirty="0">
                        <a:latin typeface="Comic Sans MS" pitchFamily="66" charset="0"/>
                      </a:endParaRPr>
                    </a:p>
                  </a:txBody>
                  <a:tcPr marL="73475" marR="73475"/>
                </a:tc>
                <a:tc>
                  <a:txBody>
                    <a:bodyPr/>
                    <a:lstStyle/>
                    <a:p>
                      <a:pPr algn="l" rtl="0" fontAlgn="t"/>
                      <a:r>
                        <a:rPr lang="es-ES" sz="1600" b="0" i="0" u="none" strike="noStrike">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solidFill>
                      <a:schemeClr val="bg1"/>
                    </a:solidFill>
                  </a:tcPr>
                </a:tc>
                <a:tc>
                  <a:txBody>
                    <a:bodyPr/>
                    <a:lstStyle/>
                    <a:p>
                      <a:pPr algn="l" rtl="0" fontAlgn="t"/>
                      <a:r>
                        <a:rPr lang="es-ES" sz="1800" b="0" i="0" u="none" strike="noStrike">
                          <a:solidFill>
                            <a:srgbClr val="000000"/>
                          </a:solidFill>
                          <a:latin typeface="Calibri"/>
                        </a:rPr>
                        <a:t>x </a:t>
                      </a:r>
                    </a:p>
                  </a:txBody>
                  <a:tcPr marL="7654" marR="7654" marT="9525" marB="0">
                    <a:solidFill>
                      <a:schemeClr val="bg1"/>
                    </a:solidFill>
                  </a:tcPr>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solidFill>
                      <a:schemeClr val="bg1"/>
                    </a:solidFill>
                  </a:tcPr>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r>
              <a:tr h="271132">
                <a:tc vMerge="1">
                  <a:txBody>
                    <a:bodyPr/>
                    <a:lstStyle/>
                    <a:p>
                      <a:endParaRPr lang="es-ES"/>
                    </a:p>
                  </a:txBody>
                  <a:tcPr/>
                </a:tc>
                <a:tc>
                  <a:txBody>
                    <a:bodyPr/>
                    <a:lstStyle/>
                    <a:p>
                      <a:pPr algn="just"/>
                      <a:endParaRPr lang="es-ES" sz="1200" b="0" dirty="0" smtClean="0">
                        <a:latin typeface="Comic Sans MS" pitchFamily="66" charset="0"/>
                      </a:endParaRPr>
                    </a:p>
                  </a:txBody>
                  <a:tcPr marL="73475" marR="73475"/>
                </a:tc>
                <a:tc>
                  <a:txBody>
                    <a:bodyPr/>
                    <a:lstStyle/>
                    <a:p>
                      <a:endParaRPr lang="es-ES" sz="1200" dirty="0"/>
                    </a:p>
                  </a:txBody>
                  <a:tcPr marL="73475" marR="73475"/>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rtl="0" fontAlgn="t"/>
                      <a:r>
                        <a:rPr lang="es-ES" sz="1200" b="0" i="0" u="none" strike="noStrike">
                          <a:solidFill>
                            <a:srgbClr val="000000"/>
                          </a:solidFill>
                          <a:latin typeface="Calibri"/>
                        </a:rPr>
                        <a:t>x </a:t>
                      </a:r>
                    </a:p>
                  </a:txBody>
                  <a:tcPr marL="7654" marR="7654" marT="9525" marB="0"/>
                </a:tc>
                <a:tc>
                  <a:txBody>
                    <a:bodyPr/>
                    <a:lstStyle/>
                    <a:p>
                      <a:pPr algn="l" rtl="0" fontAlgn="t"/>
                      <a:r>
                        <a:rPr lang="es-ES" sz="1200" b="0" i="0" u="none" strike="noStrike">
                          <a:solidFill>
                            <a:srgbClr val="000000"/>
                          </a:solidFill>
                          <a:latin typeface="Calibri"/>
                        </a:rPr>
                        <a:t>x </a:t>
                      </a:r>
                    </a:p>
                  </a:txBody>
                  <a:tcPr marL="7654" marR="7654" marT="9525" marB="0"/>
                </a:tc>
                <a:tc>
                  <a:txBody>
                    <a:bodyPr/>
                    <a:lstStyle/>
                    <a:p>
                      <a:pPr algn="l" rtl="0" fontAlgn="t"/>
                      <a:r>
                        <a:rPr lang="es-ES" sz="1200" b="0" i="0" u="none" strike="noStrike">
                          <a:solidFill>
                            <a:srgbClr val="000000"/>
                          </a:solidFill>
                          <a:latin typeface="Calibri"/>
                        </a:rPr>
                        <a:t>x </a:t>
                      </a:r>
                    </a:p>
                  </a:txBody>
                  <a:tcPr marL="7654" marR="7654" marT="9525" marB="0"/>
                </a:tc>
                <a:tc>
                  <a:txBody>
                    <a:bodyPr/>
                    <a:lstStyle/>
                    <a:p>
                      <a:pPr algn="l" rtl="0" fontAlgn="t"/>
                      <a:r>
                        <a:rPr lang="es-ES" sz="1200" b="0" i="0" u="none" strike="noStrike">
                          <a:solidFill>
                            <a:srgbClr val="000000"/>
                          </a:solidFill>
                          <a:latin typeface="Calibri"/>
                        </a:rPr>
                        <a:t>x </a:t>
                      </a:r>
                    </a:p>
                  </a:txBody>
                  <a:tcPr marL="7654" marR="7654" marT="9525" marB="0"/>
                </a:tc>
                <a:tc>
                  <a:txBody>
                    <a:bodyPr/>
                    <a:lstStyle/>
                    <a:p>
                      <a:pPr algn="l" rtl="0" fontAlgn="t"/>
                      <a:r>
                        <a:rPr lang="es-ES" sz="1200" b="0" i="0" u="none" strike="noStrike" dirty="0">
                          <a:solidFill>
                            <a:srgbClr val="000000"/>
                          </a:solidFill>
                          <a:latin typeface="Calibri"/>
                        </a:rPr>
                        <a:t>x </a:t>
                      </a:r>
                    </a:p>
                  </a:txBody>
                  <a:tcPr marL="7654" marR="7654" marT="9525" marB="0">
                    <a:solidFill>
                      <a:schemeClr val="accent1">
                        <a:lumMod val="20000"/>
                        <a:lumOff val="80000"/>
                      </a:schemeClr>
                    </a:solidFill>
                  </a:tcPr>
                </a:tc>
                <a:tc>
                  <a:txBody>
                    <a:bodyPr/>
                    <a:lstStyle/>
                    <a:p>
                      <a:pPr algn="l" rtl="0" fontAlgn="t"/>
                      <a:r>
                        <a:rPr lang="es-ES" sz="1200" b="0" i="0" u="none" strike="noStrike">
                          <a:solidFill>
                            <a:srgbClr val="000000"/>
                          </a:solidFill>
                          <a:latin typeface="Calibri"/>
                        </a:rPr>
                        <a:t>x </a:t>
                      </a:r>
                    </a:p>
                  </a:txBody>
                  <a:tcPr marL="7654" marR="7654" marT="9525" marB="0"/>
                </a:tc>
                <a:tc>
                  <a:txBody>
                    <a:bodyPr/>
                    <a:lstStyle/>
                    <a:p>
                      <a:pPr algn="l" rtl="0" fontAlgn="t"/>
                      <a:r>
                        <a:rPr lang="es-ES" sz="1200" b="0" i="0" u="none" strike="noStrike">
                          <a:solidFill>
                            <a:srgbClr val="000000"/>
                          </a:solidFill>
                          <a:latin typeface="Calibri"/>
                        </a:rPr>
                        <a:t>x </a:t>
                      </a:r>
                    </a:p>
                  </a:txBody>
                  <a:tcPr marL="7654" marR="7654" marT="9525" marB="0"/>
                </a:tc>
                <a:tc>
                  <a:txBody>
                    <a:bodyPr/>
                    <a:lstStyle/>
                    <a:p>
                      <a:pPr algn="l" rtl="0" fontAlgn="t"/>
                      <a:r>
                        <a:rPr lang="es-ES" sz="1200" b="0" i="0" u="none" strike="noStrike">
                          <a:solidFill>
                            <a:srgbClr val="000000"/>
                          </a:solidFill>
                          <a:latin typeface="Calibri"/>
                        </a:rPr>
                        <a:t>x </a:t>
                      </a:r>
                    </a:p>
                  </a:txBody>
                  <a:tcPr marL="7654" marR="7654" marT="9525" marB="0"/>
                </a:tc>
                <a:tc>
                  <a:txBody>
                    <a:bodyPr/>
                    <a:lstStyle/>
                    <a:p>
                      <a:pPr algn="l" rtl="0" fontAlgn="t"/>
                      <a:r>
                        <a:rPr lang="es-ES" sz="1200" b="0" i="0" u="none" strike="noStrike">
                          <a:solidFill>
                            <a:srgbClr val="000000"/>
                          </a:solidFill>
                          <a:latin typeface="Calibri"/>
                        </a:rPr>
                        <a:t>x </a:t>
                      </a:r>
                    </a:p>
                  </a:txBody>
                  <a:tcPr marL="7654" marR="7654" marT="9525" marB="0"/>
                </a:tc>
                <a:tc>
                  <a:txBody>
                    <a:bodyPr/>
                    <a:lstStyle/>
                    <a:p>
                      <a:pPr algn="l" rtl="0" fontAlgn="t"/>
                      <a:r>
                        <a:rPr lang="es-ES" sz="1200" b="0" i="0" u="none" strike="noStrike">
                          <a:solidFill>
                            <a:srgbClr val="000000"/>
                          </a:solidFill>
                          <a:latin typeface="Calibri"/>
                        </a:rPr>
                        <a:t>x </a:t>
                      </a:r>
                    </a:p>
                  </a:txBody>
                  <a:tcPr marL="7654" marR="7654" marT="9525" marB="0"/>
                </a:tc>
                <a:tc>
                  <a:txBody>
                    <a:bodyPr/>
                    <a:lstStyle/>
                    <a:p>
                      <a:pPr algn="l" rtl="0" fontAlgn="t"/>
                      <a:r>
                        <a:rPr lang="es-ES" sz="1200" b="0" i="0" u="none" strike="noStrike">
                          <a:solidFill>
                            <a:srgbClr val="000000"/>
                          </a:solidFill>
                          <a:latin typeface="Calibri"/>
                        </a:rPr>
                        <a:t>x </a:t>
                      </a:r>
                    </a:p>
                  </a:txBody>
                  <a:tcPr marL="7654" marR="7654" marT="9525" marB="0"/>
                </a:tc>
                <a:tc>
                  <a:txBody>
                    <a:bodyPr/>
                    <a:lstStyle/>
                    <a:p>
                      <a:pPr algn="l" fontAlgn="t"/>
                      <a:r>
                        <a:rPr lang="es-ES" sz="1200" b="0" i="0" u="none" strike="noStrike">
                          <a:solidFill>
                            <a:srgbClr val="000000"/>
                          </a:solidFill>
                          <a:latin typeface="Calibri"/>
                        </a:rPr>
                        <a:t> </a:t>
                      </a:r>
                    </a:p>
                  </a:txBody>
                  <a:tcPr marL="7654" marR="7654" marT="9525" marB="0"/>
                </a:tc>
                <a:tc>
                  <a:txBody>
                    <a:bodyPr/>
                    <a:lstStyle/>
                    <a:p>
                      <a:pPr algn="l" rtl="0" fontAlgn="t"/>
                      <a:r>
                        <a:rPr lang="es-ES" sz="1200" b="0" i="0" u="none" strike="noStrike">
                          <a:solidFill>
                            <a:srgbClr val="000000"/>
                          </a:solidFill>
                          <a:latin typeface="Calibri"/>
                        </a:rPr>
                        <a:t>x </a:t>
                      </a:r>
                    </a:p>
                  </a:txBody>
                  <a:tcPr marL="7654" marR="7654" marT="9525" marB="0"/>
                </a:tc>
                <a:tc>
                  <a:txBody>
                    <a:bodyPr/>
                    <a:lstStyle/>
                    <a:p>
                      <a:pPr algn="l" rtl="0" fontAlgn="t"/>
                      <a:r>
                        <a:rPr lang="es-ES" sz="1200" b="0" i="0" u="none" strike="noStrike">
                          <a:solidFill>
                            <a:srgbClr val="000000"/>
                          </a:solidFill>
                          <a:latin typeface="Calibri"/>
                        </a:rPr>
                        <a:t>x </a:t>
                      </a:r>
                    </a:p>
                  </a:txBody>
                  <a:tcPr marL="7654" marR="7654" marT="9525" marB="0"/>
                </a:tc>
                <a:tc>
                  <a:txBody>
                    <a:bodyPr/>
                    <a:lstStyle/>
                    <a:p>
                      <a:pPr algn="l" fontAlgn="t"/>
                      <a:r>
                        <a:rPr lang="es-ES" sz="1200" b="0" i="0" u="none" strike="noStrike">
                          <a:solidFill>
                            <a:srgbClr val="000000"/>
                          </a:solidFill>
                          <a:latin typeface="Calibri"/>
                        </a:rPr>
                        <a:t> </a:t>
                      </a:r>
                    </a:p>
                  </a:txBody>
                  <a:tcPr marL="7654" marR="7654" marT="9525" marB="0"/>
                </a:tc>
                <a:tc>
                  <a:txBody>
                    <a:bodyPr/>
                    <a:lstStyle/>
                    <a:p>
                      <a:pPr algn="l" rtl="0" fontAlgn="t"/>
                      <a:r>
                        <a:rPr lang="es-ES" sz="1600" b="0" i="0" u="none" strike="noStrike">
                          <a:solidFill>
                            <a:srgbClr val="000000"/>
                          </a:solidFill>
                          <a:latin typeface="Calibri"/>
                        </a:rPr>
                        <a:t>x </a:t>
                      </a:r>
                    </a:p>
                  </a:txBody>
                  <a:tcPr marL="7654" marR="7654" marT="9525" marB="0"/>
                </a:tc>
                <a:tc>
                  <a:txBody>
                    <a:bodyPr/>
                    <a:lstStyle/>
                    <a:p>
                      <a:pPr algn="l" fontAlgn="t"/>
                      <a:r>
                        <a:rPr lang="es-ES" sz="1600" b="0" i="0" u="none" strike="noStrike">
                          <a:solidFill>
                            <a:srgbClr val="000000"/>
                          </a:solidFill>
                          <a:latin typeface="Calibri"/>
                        </a:rPr>
                        <a:t> </a:t>
                      </a:r>
                    </a:p>
                  </a:txBody>
                  <a:tcPr marL="7654" marR="7654" marT="9525" marB="0"/>
                </a:tc>
                <a:tc>
                  <a:txBody>
                    <a:bodyPr/>
                    <a:lstStyle/>
                    <a:p>
                      <a:pPr algn="l" fontAlgn="t"/>
                      <a:r>
                        <a:rPr lang="es-ES" sz="1600" b="0" i="0" u="none" strike="noStrike">
                          <a:solidFill>
                            <a:srgbClr val="000000"/>
                          </a:solidFill>
                          <a:latin typeface="Calibri"/>
                        </a:rPr>
                        <a:t> </a:t>
                      </a:r>
                    </a:p>
                  </a:txBody>
                  <a:tcPr marL="7654" marR="7654" marT="9525" marB="0"/>
                </a:tc>
                <a:tc>
                  <a:txBody>
                    <a:bodyPr/>
                    <a:lstStyle/>
                    <a:p>
                      <a:pPr algn="l" rtl="0" fontAlgn="t"/>
                      <a:r>
                        <a:rPr lang="es-ES" sz="1600" b="0" i="0" u="none" strike="noStrike" dirty="0">
                          <a:solidFill>
                            <a:srgbClr val="000000"/>
                          </a:solidFill>
                          <a:latin typeface="Calibri"/>
                        </a:rPr>
                        <a:t>x </a:t>
                      </a:r>
                    </a:p>
                  </a:txBody>
                  <a:tcPr marL="7654" marR="7654" marT="9525" marB="0">
                    <a:solidFill>
                      <a:schemeClr val="accent1">
                        <a:lumMod val="20000"/>
                        <a:lumOff val="80000"/>
                      </a:schemeClr>
                    </a:solidFill>
                  </a:tcPr>
                </a:tc>
                <a:tc>
                  <a:txBody>
                    <a:bodyPr/>
                    <a:lstStyle/>
                    <a:p>
                      <a:pPr algn="l" fontAlgn="t"/>
                      <a:r>
                        <a:rPr lang="es-ES" sz="1200" b="0" i="0" u="none" strike="noStrike">
                          <a:solidFill>
                            <a:srgbClr val="000000"/>
                          </a:solidFill>
                          <a:latin typeface="Calibri"/>
                        </a:rPr>
                        <a:t> </a:t>
                      </a:r>
                    </a:p>
                  </a:txBody>
                  <a:tcPr marL="7654" marR="7654" marT="9525" marB="0"/>
                </a:tc>
              </a:tr>
              <a:tr h="285976">
                <a:tc rowSpan="2">
                  <a:txBody>
                    <a:bodyPr/>
                    <a:lstStyle/>
                    <a:p>
                      <a:pPr algn="just"/>
                      <a:r>
                        <a:rPr lang="es-ES" sz="1400" dirty="0" smtClean="0">
                          <a:latin typeface="Comic Sans MS" pitchFamily="66" charset="0"/>
                        </a:rPr>
                        <a:t>María</a:t>
                      </a:r>
                      <a:endParaRPr lang="es-ES" sz="1400" dirty="0">
                        <a:latin typeface="Comic Sans MS" pitchFamily="66" charset="0"/>
                      </a:endParaRPr>
                    </a:p>
                  </a:txBody>
                  <a:tcPr marL="97968" marR="97968"/>
                </a:tc>
                <a:tc>
                  <a:txBody>
                    <a:bodyPr/>
                    <a:lstStyle/>
                    <a:p>
                      <a:pPr algn="just"/>
                      <a:endParaRPr lang="es-ES" sz="1200" b="0" dirty="0">
                        <a:latin typeface="Comic Sans MS" pitchFamily="66" charset="0"/>
                      </a:endParaRPr>
                    </a:p>
                  </a:txBody>
                  <a:tcPr marL="73475" marR="73475"/>
                </a:tc>
                <a:tc>
                  <a:txBody>
                    <a:bodyPr/>
                    <a:lstStyle/>
                    <a:p>
                      <a:pPr algn="just"/>
                      <a:endParaRPr lang="es-ES" sz="1200" b="0" dirty="0">
                        <a:latin typeface="Comic Sans MS" pitchFamily="66" charset="0"/>
                      </a:endParaRPr>
                    </a:p>
                  </a:txBody>
                  <a:tcPr marL="73475" marR="73475"/>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r>
              <a:tr h="285976">
                <a:tc vMerge="1">
                  <a:txBody>
                    <a:bodyPr/>
                    <a:lstStyle/>
                    <a:p>
                      <a:endParaRPr lang="es-ES"/>
                    </a:p>
                  </a:txBody>
                  <a:tcPr/>
                </a:tc>
                <a:tc>
                  <a:txBody>
                    <a:bodyPr/>
                    <a:lstStyle/>
                    <a:p>
                      <a:pPr marL="0" algn="just" defTabSz="914400" rtl="0" eaLnBrk="1" latinLnBrk="0" hangingPunct="1"/>
                      <a:endParaRPr lang="es-ES" sz="1200" b="0" kern="1200" dirty="0" smtClean="0">
                        <a:solidFill>
                          <a:schemeClr val="dk1"/>
                        </a:solidFill>
                        <a:latin typeface="Comic Sans MS" pitchFamily="66" charset="0"/>
                        <a:ea typeface="+mn-ea"/>
                        <a:cs typeface="+mn-cs"/>
                      </a:endParaRPr>
                    </a:p>
                  </a:txBody>
                  <a:tcPr marL="73475" marR="73475"/>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kern="1200" dirty="0" smtClean="0">
                        <a:solidFill>
                          <a:schemeClr val="dk1"/>
                        </a:solidFill>
                        <a:latin typeface="Comic Sans MS" pitchFamily="66" charset="0"/>
                        <a:ea typeface="+mn-ea"/>
                        <a:cs typeface="+mn-cs"/>
                      </a:endParaRPr>
                    </a:p>
                  </a:txBody>
                  <a:tcPr marL="73475" marR="73475"/>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dirty="0">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r>
              <a:tr h="285976">
                <a:tc rowSpan="2">
                  <a:txBody>
                    <a:bodyPr/>
                    <a:lstStyle/>
                    <a:p>
                      <a:pPr algn="just"/>
                      <a:r>
                        <a:rPr lang="es-ES" sz="1400" kern="1200" baseline="0" dirty="0" smtClean="0">
                          <a:solidFill>
                            <a:schemeClr val="dk1"/>
                          </a:solidFill>
                          <a:latin typeface="Comic Sans MS" pitchFamily="66" charset="0"/>
                          <a:ea typeface="+mn-ea"/>
                          <a:cs typeface="+mn-cs"/>
                        </a:rPr>
                        <a:t>Ana</a:t>
                      </a:r>
                    </a:p>
                  </a:txBody>
                  <a:tcPr marL="97968" marR="97968"/>
                </a:tc>
                <a:tc>
                  <a:txBody>
                    <a:bodyPr/>
                    <a:lstStyle/>
                    <a:p>
                      <a:pPr algn="just"/>
                      <a:endParaRPr lang="es-ES" sz="1200" b="0" dirty="0">
                        <a:latin typeface="Comic Sans MS" pitchFamily="66" charset="0"/>
                      </a:endParaRPr>
                    </a:p>
                  </a:txBody>
                  <a:tcPr marL="73475" marR="73475"/>
                </a:tc>
                <a:tc>
                  <a:txBody>
                    <a:bodyPr/>
                    <a:lstStyle/>
                    <a:p>
                      <a:pPr algn="just"/>
                      <a:endParaRPr lang="es-ES" sz="1200" b="0" dirty="0">
                        <a:latin typeface="Comic Sans MS" pitchFamily="66" charset="0"/>
                      </a:endParaRPr>
                    </a:p>
                  </a:txBody>
                  <a:tcPr marL="73475" marR="73475"/>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rtl="0" fontAlgn="t"/>
                      <a:r>
                        <a:rPr lang="es-ES" sz="1400" b="0" i="0" u="none" strike="noStrike" dirty="0">
                          <a:solidFill>
                            <a:srgbClr val="000000"/>
                          </a:solidFill>
                          <a:latin typeface="Calibri"/>
                        </a:rPr>
                        <a:t>x </a:t>
                      </a:r>
                    </a:p>
                  </a:txBody>
                  <a:tcPr marL="7654" marR="7654" marT="9525" marB="0">
                    <a:solidFill>
                      <a:schemeClr val="accent1">
                        <a:lumMod val="20000"/>
                        <a:lumOff val="80000"/>
                      </a:schemeClr>
                    </a:solidFill>
                  </a:tcPr>
                </a:tc>
                <a:tc>
                  <a:txBody>
                    <a:bodyPr/>
                    <a:lstStyle/>
                    <a:p>
                      <a:pPr algn="l" fontAlgn="t"/>
                      <a:r>
                        <a:rPr lang="es-ES" sz="1400" b="0" i="0" u="none" strike="noStrike" dirty="0">
                          <a:solidFill>
                            <a:srgbClr val="000000"/>
                          </a:solidFill>
                          <a:latin typeface="Calibri"/>
                        </a:rPr>
                        <a:t>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dirty="0" err="1">
                          <a:solidFill>
                            <a:srgbClr val="000000"/>
                          </a:solidFill>
                          <a:latin typeface="Calibri"/>
                        </a:rPr>
                        <a:t>xx</a:t>
                      </a:r>
                      <a:r>
                        <a:rPr lang="es-ES" sz="1400" b="0" i="0" u="none" strike="noStrike" dirty="0">
                          <a:solidFill>
                            <a:srgbClr val="000000"/>
                          </a:solidFill>
                          <a:latin typeface="Calibri"/>
                        </a:rPr>
                        <a:t> </a:t>
                      </a:r>
                    </a:p>
                  </a:txBody>
                  <a:tcPr marL="7654" marR="7654" marT="9525" marB="0">
                    <a:solidFill>
                      <a:schemeClr val="accent1">
                        <a:lumMod val="20000"/>
                        <a:lumOff val="80000"/>
                      </a:schemeClr>
                    </a:solidFill>
                  </a:tcPr>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r>
              <a:tr h="285976">
                <a:tc vMerge="1">
                  <a:txBody>
                    <a:bodyPr/>
                    <a:lstStyle/>
                    <a:p>
                      <a:endParaRPr lang="es-ES"/>
                    </a:p>
                  </a:txBody>
                  <a:tcPr/>
                </a:tc>
                <a:tc>
                  <a:txBody>
                    <a:bodyPr/>
                    <a:lstStyle/>
                    <a:p>
                      <a:pPr marL="0" algn="just" defTabSz="914400" rtl="0" eaLnBrk="1" latinLnBrk="0" hangingPunct="1"/>
                      <a:endParaRPr lang="es-ES" sz="1200" b="0" kern="1200" dirty="0" smtClean="0">
                        <a:solidFill>
                          <a:schemeClr val="dk1"/>
                        </a:solidFill>
                        <a:latin typeface="Comic Sans MS" pitchFamily="66" charset="0"/>
                        <a:ea typeface="+mn-ea"/>
                        <a:cs typeface="+mn-cs"/>
                      </a:endParaRPr>
                    </a:p>
                  </a:txBody>
                  <a:tcPr marL="73475" marR="73475"/>
                </a:tc>
                <a:tc>
                  <a:txBody>
                    <a:bodyPr/>
                    <a:lstStyle/>
                    <a:p>
                      <a:pPr marL="0" algn="just" defTabSz="914400" rtl="0" eaLnBrk="1" latinLnBrk="0" hangingPunct="1"/>
                      <a:endParaRPr lang="es-ES" sz="1200" b="0" kern="1200" dirty="0">
                        <a:solidFill>
                          <a:schemeClr val="dk1"/>
                        </a:solidFill>
                        <a:latin typeface="Comic Sans MS" pitchFamily="66" charset="0"/>
                        <a:ea typeface="+mn-ea"/>
                        <a:cs typeface="+mn-cs"/>
                      </a:endParaRPr>
                    </a:p>
                  </a:txBody>
                  <a:tcPr marL="73475" marR="73475"/>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dirty="0">
                          <a:solidFill>
                            <a:srgbClr val="000000"/>
                          </a:solidFill>
                          <a:latin typeface="Calibri"/>
                        </a:rPr>
                        <a:t>x </a:t>
                      </a:r>
                    </a:p>
                  </a:txBody>
                  <a:tcPr marL="7654" marR="7654" marT="9525" marB="0">
                    <a:solidFill>
                      <a:schemeClr val="accent1">
                        <a:lumMod val="20000"/>
                        <a:lumOff val="80000"/>
                      </a:schemeClr>
                    </a:solidFill>
                  </a:tcPr>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dirty="0">
                          <a:solidFill>
                            <a:srgbClr val="000000"/>
                          </a:solidFill>
                          <a:latin typeface="Calibri"/>
                        </a:rPr>
                        <a:t>x </a:t>
                      </a:r>
                    </a:p>
                  </a:txBody>
                  <a:tcPr marL="7654" marR="7654" marT="9525" marB="0">
                    <a:solidFill>
                      <a:schemeClr val="accent1">
                        <a:lumMod val="20000"/>
                        <a:lumOff val="80000"/>
                      </a:schemeClr>
                    </a:solidFill>
                  </a:tcPr>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fontAlgn="t"/>
                      <a:r>
                        <a:rPr lang="es-ES" sz="1400" b="0" i="0" u="none" strike="noStrike" dirty="0">
                          <a:solidFill>
                            <a:srgbClr val="000000"/>
                          </a:solidFill>
                          <a:latin typeface="Calibri"/>
                        </a:rPr>
                        <a:t> </a:t>
                      </a:r>
                    </a:p>
                  </a:txBody>
                  <a:tcPr marL="7654" marR="7654" marT="9525" marB="0">
                    <a:solidFill>
                      <a:schemeClr val="accent1">
                        <a:lumMod val="20000"/>
                        <a:lumOff val="80000"/>
                      </a:schemeClr>
                    </a:solidFill>
                  </a:tcPr>
                </a:tc>
              </a:tr>
              <a:tr h="285976">
                <a:tc rowSpan="2">
                  <a:txBody>
                    <a:bodyPr/>
                    <a:lstStyle/>
                    <a:p>
                      <a:pPr algn="just"/>
                      <a:r>
                        <a:rPr lang="es-ES" sz="1400" dirty="0" smtClean="0">
                          <a:latin typeface="Comic Sans MS" pitchFamily="66" charset="0"/>
                        </a:rPr>
                        <a:t>Juan</a:t>
                      </a:r>
                      <a:endParaRPr lang="es-ES" sz="1400" dirty="0">
                        <a:latin typeface="Comic Sans MS" pitchFamily="66" charset="0"/>
                      </a:endParaRPr>
                    </a:p>
                  </a:txBody>
                  <a:tcPr marL="97968" marR="97968"/>
                </a:tc>
                <a:tc>
                  <a:txBody>
                    <a:bodyPr/>
                    <a:lstStyle/>
                    <a:p>
                      <a:pPr algn="just"/>
                      <a:endParaRPr lang="es-ES" sz="1200" b="0" dirty="0">
                        <a:latin typeface="Comic Sans MS" pitchFamily="66" charset="0"/>
                      </a:endParaRPr>
                    </a:p>
                  </a:txBody>
                  <a:tcPr marL="73475" marR="73475"/>
                </a:tc>
                <a:tc>
                  <a:txBody>
                    <a:bodyPr/>
                    <a:lstStyle/>
                    <a:p>
                      <a:pPr algn="just"/>
                      <a:endParaRPr lang="es-ES" sz="1200" b="0" dirty="0">
                        <a:latin typeface="Comic Sans MS" pitchFamily="66" charset="0"/>
                      </a:endParaRPr>
                    </a:p>
                  </a:txBody>
                  <a:tcPr marL="73475" marR="73475"/>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r>
              <a:tr h="285976">
                <a:tc vMerge="1">
                  <a:txBody>
                    <a:bodyPr/>
                    <a:lstStyle/>
                    <a:p>
                      <a:endParaRPr lang="es-ES"/>
                    </a:p>
                  </a:txBody>
                  <a:tcPr/>
                </a:tc>
                <a:tc>
                  <a:txBody>
                    <a:bodyPr/>
                    <a:lstStyle/>
                    <a:p>
                      <a:pPr marL="0" algn="just" defTabSz="914400" rtl="0" eaLnBrk="1" latinLnBrk="0" hangingPunct="1"/>
                      <a:endParaRPr lang="es-ES" sz="1200" b="0" kern="1200" dirty="0" smtClean="0">
                        <a:solidFill>
                          <a:schemeClr val="dk1"/>
                        </a:solidFill>
                        <a:latin typeface="Comic Sans MS" pitchFamily="66" charset="0"/>
                        <a:ea typeface="+mn-ea"/>
                        <a:cs typeface="+mn-cs"/>
                      </a:endParaRPr>
                    </a:p>
                  </a:txBody>
                  <a:tcPr marL="73475" marR="73475"/>
                </a:tc>
                <a:tc>
                  <a:txBody>
                    <a:bodyPr/>
                    <a:lstStyle/>
                    <a:p>
                      <a:pPr marL="0" algn="just" defTabSz="914400" rtl="0" eaLnBrk="1" latinLnBrk="0" hangingPunct="1"/>
                      <a:endParaRPr lang="es-ES" sz="1200" b="0" kern="1200" dirty="0">
                        <a:solidFill>
                          <a:schemeClr val="dk1"/>
                        </a:solidFill>
                        <a:latin typeface="Comic Sans MS" pitchFamily="66" charset="0"/>
                        <a:ea typeface="+mn-ea"/>
                        <a:cs typeface="+mn-cs"/>
                      </a:endParaRPr>
                    </a:p>
                  </a:txBody>
                  <a:tcPr marL="73475" marR="73475"/>
                </a:tc>
                <a:tc>
                  <a:txBody>
                    <a:bodyPr/>
                    <a:lstStyle/>
                    <a:p>
                      <a:pPr algn="l" rtl="0" fontAlgn="t"/>
                      <a:r>
                        <a:rPr lang="es-ES" sz="1400" b="0" i="0" u="none" strike="noStrike" dirty="0">
                          <a:solidFill>
                            <a:srgbClr val="000000"/>
                          </a:solidFill>
                          <a:latin typeface="Calibri"/>
                        </a:rPr>
                        <a:t>x </a:t>
                      </a:r>
                    </a:p>
                  </a:txBody>
                  <a:tcPr marL="7654" marR="7654" marT="9525" marB="0"/>
                </a:tc>
                <a:tc>
                  <a:txBody>
                    <a:bodyPr/>
                    <a:lstStyle/>
                    <a:p>
                      <a:pPr algn="l" rtl="0" fontAlgn="t"/>
                      <a:r>
                        <a:rPr lang="es-ES" sz="1400" b="0" i="0" u="none" strike="noStrike" dirty="0">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dirty="0">
                          <a:solidFill>
                            <a:srgbClr val="000000"/>
                          </a:solidFill>
                          <a:latin typeface="Calibri"/>
                        </a:rPr>
                        <a:t> </a:t>
                      </a:r>
                    </a:p>
                  </a:txBody>
                  <a:tcPr marL="7654" marR="7654" marT="9525" marB="0">
                    <a:solidFill>
                      <a:schemeClr val="accent1">
                        <a:lumMod val="20000"/>
                        <a:lumOff val="80000"/>
                      </a:schemeClr>
                    </a:solidFill>
                  </a:tcPr>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dirty="0">
                          <a:solidFill>
                            <a:srgbClr val="000000"/>
                          </a:solidFill>
                          <a:latin typeface="Calibri"/>
                        </a:rPr>
                        <a:t> </a:t>
                      </a:r>
                    </a:p>
                  </a:txBody>
                  <a:tcPr marL="7654" marR="7654" marT="9525" marB="0"/>
                </a:tc>
                <a:tc>
                  <a:txBody>
                    <a:bodyPr/>
                    <a:lstStyle/>
                    <a:p>
                      <a:pPr algn="l" fontAlgn="t"/>
                      <a:r>
                        <a:rPr lang="es-ES" sz="1400" b="0" i="0" u="none" strike="noStrike" dirty="0">
                          <a:solidFill>
                            <a:srgbClr val="000000"/>
                          </a:solidFill>
                          <a:latin typeface="Calibri"/>
                        </a:rPr>
                        <a:t> </a:t>
                      </a:r>
                    </a:p>
                  </a:txBody>
                  <a:tcPr marL="7654" marR="7654" marT="9525" marB="0"/>
                </a:tc>
                <a:tc>
                  <a:txBody>
                    <a:bodyPr/>
                    <a:lstStyle/>
                    <a:p>
                      <a:pPr algn="l" fontAlgn="t"/>
                      <a:r>
                        <a:rPr lang="es-ES" sz="1400" b="0" i="0" u="none" strike="noStrike" dirty="0">
                          <a:solidFill>
                            <a:srgbClr val="000000"/>
                          </a:solidFill>
                          <a:latin typeface="Calibri"/>
                        </a:rPr>
                        <a:t> </a:t>
                      </a:r>
                    </a:p>
                  </a:txBody>
                  <a:tcPr marL="7654" marR="7654" marT="9525" marB="0"/>
                </a:tc>
                <a:tc>
                  <a:txBody>
                    <a:bodyPr/>
                    <a:lstStyle/>
                    <a:p>
                      <a:pPr algn="l" fontAlgn="t"/>
                      <a:r>
                        <a:rPr lang="es-ES" sz="1800" b="0" i="0" u="none" strike="noStrike" dirty="0">
                          <a:solidFill>
                            <a:srgbClr val="000000"/>
                          </a:solidFill>
                          <a:latin typeface="Calibri"/>
                        </a:rPr>
                        <a:t> </a:t>
                      </a:r>
                    </a:p>
                  </a:txBody>
                  <a:tcPr marL="7654" marR="7654" marT="9525" marB="0"/>
                </a:tc>
                <a:tc>
                  <a:txBody>
                    <a:bodyPr/>
                    <a:lstStyle/>
                    <a:p>
                      <a:pPr algn="l" fontAlgn="t"/>
                      <a:r>
                        <a:rPr lang="es-ES" sz="1800" b="0" i="0" u="none" strike="noStrike" dirty="0">
                          <a:solidFill>
                            <a:srgbClr val="000000"/>
                          </a:solidFill>
                          <a:latin typeface="Calibri"/>
                        </a:rPr>
                        <a:t> </a:t>
                      </a:r>
                    </a:p>
                  </a:txBody>
                  <a:tcPr marL="7654" marR="7654" marT="9525" marB="0"/>
                </a:tc>
                <a:tc>
                  <a:txBody>
                    <a:bodyPr/>
                    <a:lstStyle/>
                    <a:p>
                      <a:pPr algn="l" rtl="0" fontAlgn="t"/>
                      <a:r>
                        <a:rPr lang="es-ES" sz="1800" b="0" i="0" u="none" strike="noStrike" dirty="0">
                          <a:solidFill>
                            <a:srgbClr val="000000"/>
                          </a:solidFill>
                          <a:latin typeface="Calibri"/>
                        </a:rPr>
                        <a:t>x </a:t>
                      </a:r>
                    </a:p>
                  </a:txBody>
                  <a:tcPr marL="7654" marR="7654" marT="9525" marB="0"/>
                </a:tc>
                <a:tc>
                  <a:txBody>
                    <a:bodyPr/>
                    <a:lstStyle/>
                    <a:p>
                      <a:pPr algn="l" rtl="0" fontAlgn="t"/>
                      <a:r>
                        <a:rPr lang="es-ES" sz="1800" b="0" i="0" u="none" strike="noStrike" dirty="0">
                          <a:solidFill>
                            <a:srgbClr val="000000"/>
                          </a:solidFill>
                          <a:latin typeface="Calibri"/>
                        </a:rPr>
                        <a:t>x </a:t>
                      </a:r>
                    </a:p>
                  </a:txBody>
                  <a:tcPr marL="7654" marR="7654" marT="9525" marB="0"/>
                </a:tc>
                <a:tc>
                  <a:txBody>
                    <a:bodyPr/>
                    <a:lstStyle/>
                    <a:p>
                      <a:pPr algn="l" fontAlgn="t"/>
                      <a:r>
                        <a:rPr lang="es-ES" sz="1400" b="0" i="0" u="none" strike="noStrike" dirty="0">
                          <a:solidFill>
                            <a:srgbClr val="000000"/>
                          </a:solidFill>
                          <a:latin typeface="Calibri"/>
                        </a:rPr>
                        <a:t> </a:t>
                      </a:r>
                    </a:p>
                  </a:txBody>
                  <a:tcPr marL="7654" marR="7654" marT="9525" marB="0"/>
                </a:tc>
              </a:tr>
              <a:tr h="285976">
                <a:tc rowSpan="2">
                  <a:txBody>
                    <a:bodyPr/>
                    <a:lstStyle/>
                    <a:p>
                      <a:pPr algn="just"/>
                      <a:r>
                        <a:rPr lang="es-ES" sz="1400" kern="1200" baseline="0" dirty="0" smtClean="0">
                          <a:solidFill>
                            <a:schemeClr val="dk1"/>
                          </a:solidFill>
                          <a:latin typeface="Comic Sans MS" pitchFamily="66" charset="0"/>
                          <a:ea typeface="+mn-ea"/>
                          <a:cs typeface="+mn-cs"/>
                        </a:rPr>
                        <a:t>Yolanda</a:t>
                      </a:r>
                      <a:endParaRPr lang="es-ES" sz="1400" kern="1200" baseline="0" dirty="0">
                        <a:solidFill>
                          <a:schemeClr val="dk1"/>
                        </a:solidFill>
                        <a:latin typeface="Comic Sans MS" pitchFamily="66" charset="0"/>
                        <a:ea typeface="+mn-ea"/>
                        <a:cs typeface="+mn-cs"/>
                      </a:endParaRPr>
                    </a:p>
                  </a:txBody>
                  <a:tcPr marL="97968" marR="97968"/>
                </a:tc>
                <a:tc rowSpan="2" gridSpan="2">
                  <a:txBody>
                    <a:bodyPr/>
                    <a:lstStyle/>
                    <a:p>
                      <a:pPr algn="just"/>
                      <a:endParaRPr lang="es-ES" sz="1200" kern="1200" baseline="0" dirty="0">
                        <a:solidFill>
                          <a:schemeClr val="dk1"/>
                        </a:solidFill>
                        <a:latin typeface="Comic Sans MS" pitchFamily="66" charset="0"/>
                        <a:ea typeface="+mn-ea"/>
                        <a:cs typeface="+mn-cs"/>
                      </a:endParaRPr>
                    </a:p>
                  </a:txBody>
                  <a:tcPr marL="73475" marR="73475"/>
                </a:tc>
                <a:tc rowSpan="2" hMerge="1">
                  <a:txBody>
                    <a:bodyPr/>
                    <a:lstStyle/>
                    <a:p>
                      <a:endParaRPr lang="es-ES" dirty="0"/>
                    </a:p>
                  </a:txBody>
                  <a:tcPr/>
                </a:tc>
                <a:tc>
                  <a:txBody>
                    <a:bodyPr/>
                    <a:lstStyle/>
                    <a:p>
                      <a:pPr algn="l" rtl="0" fontAlgn="t"/>
                      <a:r>
                        <a:rPr lang="es-ES" sz="1400" b="0" i="0" u="none" strike="noStrike" dirty="0">
                          <a:solidFill>
                            <a:srgbClr val="000000"/>
                          </a:solidFill>
                          <a:latin typeface="Calibri"/>
                        </a:rPr>
                        <a:t>x </a:t>
                      </a:r>
                    </a:p>
                  </a:txBody>
                  <a:tcPr marL="7654" marR="7654" marT="9525" marB="0"/>
                </a:tc>
                <a:tc>
                  <a:txBody>
                    <a:bodyPr/>
                    <a:lstStyle/>
                    <a:p>
                      <a:endParaRPr lang="es-ES" sz="1200" dirty="0"/>
                    </a:p>
                  </a:txBody>
                  <a:tcPr marL="73475" marR="73475"/>
                </a:tc>
                <a:tc>
                  <a:txBody>
                    <a:bodyPr/>
                    <a:lstStyle/>
                    <a:p>
                      <a:pPr algn="l" rtl="0" fontAlgn="t"/>
                      <a:r>
                        <a:rPr lang="es-ES" sz="1400" b="0" i="0" u="none" strike="noStrike" dirty="0">
                          <a:solidFill>
                            <a:srgbClr val="000000"/>
                          </a:solidFill>
                          <a:latin typeface="Calibri"/>
                        </a:rPr>
                        <a:t>x </a:t>
                      </a:r>
                    </a:p>
                  </a:txBody>
                  <a:tcPr marL="7654" marR="7654" marT="9525" marB="0"/>
                </a:tc>
                <a:tc>
                  <a:txBody>
                    <a:bodyPr/>
                    <a:lstStyle/>
                    <a:p>
                      <a:pPr algn="l" fontAlgn="t"/>
                      <a:r>
                        <a:rPr lang="es-ES" sz="1400" b="0" i="0" u="none" strike="noStrike" dirty="0">
                          <a:solidFill>
                            <a:srgbClr val="000000"/>
                          </a:solidFill>
                          <a:latin typeface="Calibri"/>
                        </a:rPr>
                        <a:t> </a:t>
                      </a:r>
                    </a:p>
                  </a:txBody>
                  <a:tcPr marL="7654" marR="7654" marT="9525" marB="0"/>
                </a:tc>
                <a:tc>
                  <a:txBody>
                    <a:bodyPr/>
                    <a:lstStyle/>
                    <a:p>
                      <a:pPr algn="l" fontAlgn="t"/>
                      <a:r>
                        <a:rPr lang="es-ES" sz="1400" b="0" i="0" u="none" strike="noStrike" dirty="0">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dirty="0">
                          <a:solidFill>
                            <a:srgbClr val="000000"/>
                          </a:solidFill>
                          <a:latin typeface="Calibri"/>
                        </a:rPr>
                        <a:t> </a:t>
                      </a:r>
                    </a:p>
                  </a:txBody>
                  <a:tcPr marL="7654" marR="7654" marT="9525" marB="0">
                    <a:solidFill>
                      <a:schemeClr val="accent1">
                        <a:lumMod val="20000"/>
                        <a:lumOff val="80000"/>
                      </a:schemeClr>
                    </a:solidFill>
                  </a:tcPr>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dirty="0">
                          <a:solidFill>
                            <a:srgbClr val="000000"/>
                          </a:solidFill>
                          <a:latin typeface="Calibri"/>
                        </a:rPr>
                        <a:t> </a:t>
                      </a:r>
                    </a:p>
                  </a:txBody>
                  <a:tcPr marL="7654" marR="7654" marT="9525" marB="0"/>
                </a:tc>
                <a:tc>
                  <a:txBody>
                    <a:bodyPr/>
                    <a:lstStyle/>
                    <a:p>
                      <a:pPr algn="l" fontAlgn="t"/>
                      <a:r>
                        <a:rPr lang="es-ES" sz="1400" b="0" i="0" u="none" strike="noStrike" dirty="0">
                          <a:solidFill>
                            <a:srgbClr val="000000"/>
                          </a:solidFill>
                          <a:latin typeface="Calibri"/>
                        </a:rPr>
                        <a:t> </a:t>
                      </a:r>
                    </a:p>
                  </a:txBody>
                  <a:tcPr marL="7654" marR="7654" marT="9525" marB="0"/>
                </a:tc>
                <a:tc>
                  <a:txBody>
                    <a:bodyPr/>
                    <a:lstStyle/>
                    <a:p>
                      <a:pPr algn="l" fontAlgn="t"/>
                      <a:r>
                        <a:rPr lang="es-ES" sz="1400" b="0" i="0" u="none" strike="noStrike" dirty="0">
                          <a:solidFill>
                            <a:srgbClr val="000000"/>
                          </a:solidFill>
                          <a:latin typeface="Calibri"/>
                        </a:rPr>
                        <a:t>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fontAlgn="t"/>
                      <a:r>
                        <a:rPr lang="es-ES" sz="1400" b="0" i="0" u="none" strike="noStrike" dirty="0">
                          <a:solidFill>
                            <a:srgbClr val="000000"/>
                          </a:solidFill>
                          <a:latin typeface="Calibri"/>
                        </a:rPr>
                        <a:t> </a:t>
                      </a:r>
                    </a:p>
                  </a:txBody>
                  <a:tcPr marL="7654" marR="7654" marT="9525" marB="0"/>
                </a:tc>
              </a:tr>
              <a:tr h="463818">
                <a:tc vMerge="1">
                  <a:txBody>
                    <a:bodyPr/>
                    <a:lstStyle/>
                    <a:p>
                      <a:endParaRPr lang="es-ES"/>
                    </a:p>
                  </a:txBody>
                  <a:tcPr/>
                </a:tc>
                <a:tc gridSpan="2" vMerge="1">
                  <a:txBody>
                    <a:bodyPr/>
                    <a:lstStyle/>
                    <a:p>
                      <a:endParaRPr lang="es-ES" dirty="0"/>
                    </a:p>
                  </a:txBody>
                  <a:tcPr/>
                </a:tc>
                <a:tc hMerge="1" vMerge="1">
                  <a:txBody>
                    <a:bodyPr/>
                    <a:lstStyle/>
                    <a:p>
                      <a:endParaRPr lang="es-ES"/>
                    </a:p>
                  </a:txBody>
                  <a:tcPr/>
                </a:tc>
                <a:tc>
                  <a:txBody>
                    <a:bodyPr/>
                    <a:lstStyle/>
                    <a:p>
                      <a:pPr algn="l" rtl="0" fontAlgn="t"/>
                      <a:r>
                        <a:rPr lang="es-ES" sz="1400" b="0" i="0" u="none" strike="noStrike" dirty="0">
                          <a:solidFill>
                            <a:srgbClr val="000000"/>
                          </a:solidFill>
                          <a:latin typeface="Calibri"/>
                        </a:rPr>
                        <a:t>x </a:t>
                      </a:r>
                    </a:p>
                  </a:txBody>
                  <a:tcPr marL="7654" marR="7654" marT="9525" marB="0"/>
                </a:tc>
                <a:tc>
                  <a:txBody>
                    <a:bodyPr/>
                    <a:lstStyle/>
                    <a:p>
                      <a:endParaRPr lang="es-ES" sz="1200" dirty="0"/>
                    </a:p>
                  </a:txBody>
                  <a:tcPr marL="73475" marR="73475"/>
                </a:tc>
                <a:tc>
                  <a:txBody>
                    <a:bodyPr/>
                    <a:lstStyle/>
                    <a:p>
                      <a:pPr algn="l" rtl="0" fontAlgn="t"/>
                      <a:r>
                        <a:rPr lang="es-ES" sz="1400" b="0" i="0" u="none" strike="noStrike" dirty="0">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800" b="0" i="0" u="none" strike="noStrike" dirty="0">
                          <a:solidFill>
                            <a:srgbClr val="000000"/>
                          </a:solidFill>
                          <a:latin typeface="Calibri"/>
                        </a:rPr>
                        <a:t>x </a:t>
                      </a:r>
                    </a:p>
                  </a:txBody>
                  <a:tcPr marL="7654" marR="7654" marT="9525" marB="0"/>
                </a:tc>
                <a:tc>
                  <a:txBody>
                    <a:bodyPr/>
                    <a:lstStyle/>
                    <a:p>
                      <a:pPr algn="l" rtl="0" fontAlgn="t"/>
                      <a:r>
                        <a:rPr lang="es-ES" sz="1800" b="0" i="0" u="none" strike="noStrike" dirty="0">
                          <a:solidFill>
                            <a:srgbClr val="000000"/>
                          </a:solidFill>
                          <a:latin typeface="Calibri"/>
                        </a:rPr>
                        <a:t>x </a:t>
                      </a:r>
                    </a:p>
                  </a:txBody>
                  <a:tcPr marL="7654" marR="7654" marT="9525" marB="0"/>
                </a:tc>
                <a:tc>
                  <a:txBody>
                    <a:bodyPr/>
                    <a:lstStyle/>
                    <a:p>
                      <a:pPr algn="l" rtl="0" fontAlgn="t"/>
                      <a:r>
                        <a:rPr lang="es-ES" sz="1800" b="0" i="0" u="none" strike="noStrike" dirty="0">
                          <a:solidFill>
                            <a:srgbClr val="000000"/>
                          </a:solidFill>
                          <a:latin typeface="Calibri"/>
                        </a:rPr>
                        <a:t>x </a:t>
                      </a:r>
                    </a:p>
                  </a:txBody>
                  <a:tcPr marL="7654" marR="7654" marT="9525" marB="0"/>
                </a:tc>
                <a:tc>
                  <a:txBody>
                    <a:bodyPr/>
                    <a:lstStyle/>
                    <a:p>
                      <a:pPr algn="l" rtl="0" fontAlgn="t"/>
                      <a:r>
                        <a:rPr lang="es-ES" sz="1800" b="0" i="0" u="none" strike="noStrike" dirty="0">
                          <a:solidFill>
                            <a:srgbClr val="000000"/>
                          </a:solidFill>
                          <a:latin typeface="Calibri"/>
                        </a:rPr>
                        <a:t>x </a:t>
                      </a:r>
                    </a:p>
                  </a:txBody>
                  <a:tcPr marL="7654" marR="7654" marT="9525" marB="0"/>
                </a:tc>
                <a:tc>
                  <a:txBody>
                    <a:bodyPr/>
                    <a:lstStyle/>
                    <a:p>
                      <a:pPr algn="l" rtl="0" fontAlgn="t"/>
                      <a:r>
                        <a:rPr lang="es-ES" sz="1800" b="0" i="0" u="none" strike="noStrike" dirty="0">
                          <a:solidFill>
                            <a:srgbClr val="000000"/>
                          </a:solidFill>
                          <a:latin typeface="Calibri"/>
                        </a:rPr>
                        <a:t>x </a:t>
                      </a:r>
                    </a:p>
                  </a:txBody>
                  <a:tcPr marL="7654" marR="7654" marT="9525" marB="0"/>
                </a:tc>
                <a:tc>
                  <a:txBody>
                    <a:bodyPr/>
                    <a:lstStyle/>
                    <a:p>
                      <a:pPr algn="l" rtl="0" fontAlgn="t"/>
                      <a:r>
                        <a:rPr lang="es-ES" sz="1800" b="0" i="0" u="none" strike="noStrike" dirty="0">
                          <a:solidFill>
                            <a:srgbClr val="000000"/>
                          </a:solidFill>
                          <a:latin typeface="Calibri"/>
                        </a:rPr>
                        <a:t>x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800" b="0" i="0" u="none" strike="noStrike" dirty="0">
                          <a:solidFill>
                            <a:srgbClr val="000000"/>
                          </a:solidFill>
                          <a:latin typeface="Calibri"/>
                        </a:rPr>
                        <a:t>x </a:t>
                      </a:r>
                    </a:p>
                  </a:txBody>
                  <a:tcPr marL="7654" marR="7654" marT="9525" marB="0"/>
                </a:tc>
                <a:tc>
                  <a:txBody>
                    <a:bodyPr/>
                    <a:lstStyle/>
                    <a:p>
                      <a:pPr algn="l" rtl="0" fontAlgn="t"/>
                      <a:r>
                        <a:rPr lang="es-ES" sz="1400" b="0" i="0" u="none" strike="noStrike">
                          <a:solidFill>
                            <a:srgbClr val="000000"/>
                          </a:solidFill>
                          <a:latin typeface="Calibri"/>
                        </a:rPr>
                        <a:t>x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4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fontAlgn="t"/>
                      <a:r>
                        <a:rPr lang="es-ES" sz="1800" b="0" i="0" u="none" strike="noStrike">
                          <a:solidFill>
                            <a:srgbClr val="000000"/>
                          </a:solidFill>
                          <a:latin typeface="Calibri"/>
                        </a:rPr>
                        <a:t> </a:t>
                      </a:r>
                    </a:p>
                  </a:txBody>
                  <a:tcPr marL="7654" marR="7654" marT="9525" marB="0"/>
                </a:tc>
                <a:tc>
                  <a:txBody>
                    <a:bodyPr/>
                    <a:lstStyle/>
                    <a:p>
                      <a:pPr algn="l" rtl="0" fontAlgn="t"/>
                      <a:r>
                        <a:rPr lang="es-ES" sz="1800" b="0" i="0" u="none" strike="noStrike">
                          <a:solidFill>
                            <a:srgbClr val="000000"/>
                          </a:solidFill>
                          <a:latin typeface="Calibri"/>
                        </a:rPr>
                        <a:t>x </a:t>
                      </a:r>
                    </a:p>
                  </a:txBody>
                  <a:tcPr marL="7654" marR="7654" marT="9525" marB="0"/>
                </a:tc>
                <a:tc>
                  <a:txBody>
                    <a:bodyPr/>
                    <a:lstStyle/>
                    <a:p>
                      <a:pPr algn="l" rtl="0" fontAlgn="t"/>
                      <a:r>
                        <a:rPr lang="es-ES" sz="1400" b="0" i="0" u="none" strike="noStrike" dirty="0">
                          <a:solidFill>
                            <a:srgbClr val="000000"/>
                          </a:solidFill>
                          <a:latin typeface="Calibri"/>
                        </a:rPr>
                        <a:t>x </a:t>
                      </a:r>
                    </a:p>
                  </a:txBody>
                  <a:tcPr marL="7654" marR="7654" marT="9525" marB="0"/>
                </a:tc>
              </a:tr>
            </a:tbl>
          </a:graphicData>
        </a:graphic>
      </p:graphicFrame>
      <p:sp>
        <p:nvSpPr>
          <p:cNvPr id="84995" name="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812">
                <a:solidFill>
                  <a:schemeClr val="tx1"/>
                </a:solidFill>
                <a:latin typeface="Georgia" panose="02040502050405020303" pitchFamily="18" charset="0"/>
              </a:defRPr>
            </a:lvl1pPr>
            <a:lvl2pPr marL="673856" indent="-259175">
              <a:spcBef>
                <a:spcPct val="20000"/>
              </a:spcBef>
              <a:buClr>
                <a:schemeClr val="accent2"/>
              </a:buClr>
              <a:buSzPct val="70000"/>
              <a:buFont typeface="Wingdings" panose="05000000000000000000" pitchFamily="2" charset="2"/>
              <a:buChar char=""/>
              <a:defRPr sz="2268">
                <a:solidFill>
                  <a:schemeClr val="tx2"/>
                </a:solidFill>
                <a:latin typeface="Georgia" panose="02040502050405020303" pitchFamily="18" charset="0"/>
              </a:defRPr>
            </a:lvl2pPr>
            <a:lvl3pPr marL="1036701" indent="-207340">
              <a:spcBef>
                <a:spcPct val="20000"/>
              </a:spcBef>
              <a:buClr>
                <a:srgbClr val="8CADAE"/>
              </a:buClr>
              <a:buSzPct val="75000"/>
              <a:buFont typeface="Wingdings 2" panose="05020102010507070707" pitchFamily="18" charset="2"/>
              <a:buChar char=""/>
              <a:defRPr sz="2086">
                <a:solidFill>
                  <a:schemeClr val="tx1"/>
                </a:solidFill>
                <a:latin typeface="Georgia" panose="02040502050405020303" pitchFamily="18" charset="0"/>
              </a:defRPr>
            </a:lvl3pPr>
            <a:lvl4pPr marL="1451381" indent="-207340">
              <a:spcBef>
                <a:spcPct val="20000"/>
              </a:spcBef>
              <a:buClr>
                <a:srgbClr val="8C7B70"/>
              </a:buClr>
              <a:buSzPct val="70000"/>
              <a:buFont typeface="Wingdings" panose="05000000000000000000" pitchFamily="2" charset="2"/>
              <a:buChar char=""/>
              <a:defRPr sz="2086">
                <a:solidFill>
                  <a:schemeClr val="tx2"/>
                </a:solidFill>
                <a:latin typeface="Georgia" panose="02040502050405020303" pitchFamily="18" charset="0"/>
              </a:defRPr>
            </a:lvl4pPr>
            <a:lvl5pPr marL="1866062" indent="-207340">
              <a:spcBef>
                <a:spcPct val="20000"/>
              </a:spcBef>
              <a:buClr>
                <a:srgbClr val="8FB08C"/>
              </a:buClr>
              <a:buChar char="•"/>
              <a:defRPr sz="1814">
                <a:solidFill>
                  <a:schemeClr val="tx1"/>
                </a:solidFill>
                <a:latin typeface="Georgia" panose="02040502050405020303" pitchFamily="18" charset="0"/>
              </a:defRPr>
            </a:lvl5pPr>
            <a:lvl6pPr marL="2280742"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6pPr>
            <a:lvl7pPr marL="269542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7pPr>
            <a:lvl8pPr marL="311010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8pPr>
            <a:lvl9pPr marL="352478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9pPr>
          </a:lstStyle>
          <a:p>
            <a:pPr>
              <a:spcBef>
                <a:spcPct val="0"/>
              </a:spcBef>
              <a:buClrTx/>
              <a:buSzTx/>
              <a:buFontTx/>
              <a:buNone/>
            </a:pPr>
            <a:fld id="{3AD420F6-0172-49F8-8AD1-8DF27345254D}" type="slidenum">
              <a:rPr lang="en-US" altLang="en-US" sz="1633" b="1"/>
              <a:pPr>
                <a:spcBef>
                  <a:spcPct val="0"/>
                </a:spcBef>
                <a:buClrTx/>
                <a:buSzTx/>
                <a:buFontTx/>
                <a:buNone/>
              </a:pPr>
              <a:t>77</a:t>
            </a:fld>
            <a:endParaRPr lang="en-US" altLang="en-US" sz="1633" b="1"/>
          </a:p>
        </p:txBody>
      </p:sp>
    </p:spTree>
    <p:extLst>
      <p:ext uri="{BB962C8B-B14F-4D97-AF65-F5344CB8AC3E}">
        <p14:creationId xmlns:p14="http://schemas.microsoft.com/office/powerpoint/2010/main" val="235290973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3 Marcador de número de diapositiva"/>
          <p:cNvSpPr txBox="1">
            <a:spLocks noGrp="1"/>
          </p:cNvSpPr>
          <p:nvPr/>
        </p:nvSpPr>
        <p:spPr bwMode="auto">
          <a:xfrm>
            <a:off x="8218337" y="6356934"/>
            <a:ext cx="2286480" cy="364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SzPct val="85000"/>
              <a:buFont typeface="Wingdings 2" panose="05020102010507070707" pitchFamily="18" charset="2"/>
              <a:buChar char=""/>
              <a:defRPr sz="31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5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3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3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r" defTabSz="829361">
              <a:spcBef>
                <a:spcPct val="0"/>
              </a:spcBef>
              <a:buClrTx/>
              <a:buSzTx/>
              <a:buNone/>
            </a:pPr>
            <a:fld id="{45DF683F-8F8A-43C3-98FB-46B11D384609}" type="slidenum">
              <a:rPr lang="es-ES" altLang="en-US" sz="1088">
                <a:solidFill>
                  <a:srgbClr val="898989"/>
                </a:solidFill>
              </a:rPr>
              <a:pPr algn="r" defTabSz="829361">
                <a:spcBef>
                  <a:spcPct val="0"/>
                </a:spcBef>
                <a:buClrTx/>
                <a:buSzTx/>
                <a:buNone/>
              </a:pPr>
              <a:t>78</a:t>
            </a:fld>
            <a:endParaRPr lang="es-ES" altLang="en-US" sz="1088">
              <a:solidFill>
                <a:srgbClr val="898989"/>
              </a:solidFill>
            </a:endParaRPr>
          </a:p>
        </p:txBody>
      </p:sp>
      <p:sp>
        <p:nvSpPr>
          <p:cNvPr id="5" name="1 Título"/>
          <p:cNvSpPr txBox="1">
            <a:spLocks/>
          </p:cNvSpPr>
          <p:nvPr/>
        </p:nvSpPr>
        <p:spPr>
          <a:xfrm>
            <a:off x="1931114" y="1341439"/>
            <a:ext cx="8485398" cy="3024187"/>
          </a:xfrm>
          <a:prstGeom prst="rect">
            <a:avLst/>
          </a:prstGeom>
        </p:spPr>
        <p:style>
          <a:lnRef idx="1">
            <a:schemeClr val="accent2"/>
          </a:lnRef>
          <a:fillRef idx="3">
            <a:schemeClr val="accent2"/>
          </a:fillRef>
          <a:effectRef idx="2">
            <a:schemeClr val="accent2"/>
          </a:effectRef>
          <a:fontRef idx="minor">
            <a:schemeClr val="lt1"/>
          </a:fontRef>
        </p:style>
        <p:txBody>
          <a:bodyPr anchor="ctr">
            <a:normAutofit/>
          </a:bodyPr>
          <a:lstStyle/>
          <a:p>
            <a:pPr algn="ctr" defTabSz="829361" fontAlgn="auto">
              <a:spcAft>
                <a:spcPts val="0"/>
              </a:spcAft>
              <a:defRPr/>
            </a:pPr>
            <a:r>
              <a:rPr lang="es-ES" sz="3991" b="1" dirty="0">
                <a:latin typeface="Comic Sans MS" pitchFamily="66" charset="0"/>
              </a:rPr>
              <a:t>PLANILLA SEGUIMIENTO </a:t>
            </a:r>
            <a:r>
              <a:rPr lang="es-ES" sz="3991" b="1" dirty="0">
                <a:solidFill>
                  <a:srgbClr val="FF0000"/>
                </a:solidFill>
                <a:latin typeface="Comic Sans MS" pitchFamily="66" charset="0"/>
              </a:rPr>
              <a:t>CUALITATIVO</a:t>
            </a:r>
            <a:r>
              <a:rPr lang="es-ES" sz="3991" b="1" dirty="0">
                <a:latin typeface="Comic Sans MS" pitchFamily="66" charset="0"/>
              </a:rPr>
              <a:t> DE </a:t>
            </a:r>
            <a:r>
              <a:rPr lang="es-ES" sz="3991" b="1" u="sng" dirty="0">
                <a:latin typeface="Comic Sans MS" pitchFamily="66" charset="0"/>
              </a:rPr>
              <a:t>ACTIVIDADES DE PROYECTOS</a:t>
            </a:r>
            <a:endParaRPr lang="es-ES" sz="3991" u="sng" dirty="0">
              <a:latin typeface="Comic Sans MS" pitchFamily="66" charset="0"/>
            </a:endParaRPr>
          </a:p>
        </p:txBody>
      </p:sp>
      <p:sp>
        <p:nvSpPr>
          <p:cNvPr id="86022" name="5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812">
                <a:solidFill>
                  <a:schemeClr val="tx1"/>
                </a:solidFill>
                <a:latin typeface="Georgia" panose="02040502050405020303" pitchFamily="18" charset="0"/>
              </a:defRPr>
            </a:lvl1pPr>
            <a:lvl2pPr marL="673856" indent="-259175">
              <a:spcBef>
                <a:spcPct val="20000"/>
              </a:spcBef>
              <a:buClr>
                <a:schemeClr val="accent2"/>
              </a:buClr>
              <a:buSzPct val="70000"/>
              <a:buFont typeface="Wingdings" panose="05000000000000000000" pitchFamily="2" charset="2"/>
              <a:buChar char=""/>
              <a:defRPr sz="2268">
                <a:solidFill>
                  <a:schemeClr val="tx2"/>
                </a:solidFill>
                <a:latin typeface="Georgia" panose="02040502050405020303" pitchFamily="18" charset="0"/>
              </a:defRPr>
            </a:lvl2pPr>
            <a:lvl3pPr marL="1036701" indent="-207340">
              <a:spcBef>
                <a:spcPct val="20000"/>
              </a:spcBef>
              <a:buClr>
                <a:srgbClr val="8CADAE"/>
              </a:buClr>
              <a:buSzPct val="75000"/>
              <a:buFont typeface="Wingdings 2" panose="05020102010507070707" pitchFamily="18" charset="2"/>
              <a:buChar char=""/>
              <a:defRPr sz="2086">
                <a:solidFill>
                  <a:schemeClr val="tx1"/>
                </a:solidFill>
                <a:latin typeface="Georgia" panose="02040502050405020303" pitchFamily="18" charset="0"/>
              </a:defRPr>
            </a:lvl3pPr>
            <a:lvl4pPr marL="1451381" indent="-207340">
              <a:spcBef>
                <a:spcPct val="20000"/>
              </a:spcBef>
              <a:buClr>
                <a:srgbClr val="8C7B70"/>
              </a:buClr>
              <a:buSzPct val="70000"/>
              <a:buFont typeface="Wingdings" panose="05000000000000000000" pitchFamily="2" charset="2"/>
              <a:buChar char=""/>
              <a:defRPr sz="2086">
                <a:solidFill>
                  <a:schemeClr val="tx2"/>
                </a:solidFill>
                <a:latin typeface="Georgia" panose="02040502050405020303" pitchFamily="18" charset="0"/>
              </a:defRPr>
            </a:lvl4pPr>
            <a:lvl5pPr marL="1866062" indent="-207340">
              <a:spcBef>
                <a:spcPct val="20000"/>
              </a:spcBef>
              <a:buClr>
                <a:srgbClr val="8FB08C"/>
              </a:buClr>
              <a:buChar char="•"/>
              <a:defRPr sz="1814">
                <a:solidFill>
                  <a:schemeClr val="tx1"/>
                </a:solidFill>
                <a:latin typeface="Georgia" panose="02040502050405020303" pitchFamily="18" charset="0"/>
              </a:defRPr>
            </a:lvl5pPr>
            <a:lvl6pPr marL="2280742"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6pPr>
            <a:lvl7pPr marL="269542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7pPr>
            <a:lvl8pPr marL="311010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8pPr>
            <a:lvl9pPr marL="352478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9pPr>
          </a:lstStyle>
          <a:p>
            <a:pPr>
              <a:spcBef>
                <a:spcPct val="0"/>
              </a:spcBef>
              <a:buClrTx/>
              <a:buSzTx/>
              <a:buFontTx/>
              <a:buNone/>
            </a:pPr>
            <a:fld id="{2E425B2C-4299-4F4A-82EC-E5C513CB1EE1}" type="slidenum">
              <a:rPr lang="en-US" altLang="en-US" sz="1633">
                <a:solidFill>
                  <a:srgbClr val="FFFFFF"/>
                </a:solidFill>
              </a:rPr>
              <a:pPr>
                <a:spcBef>
                  <a:spcPct val="0"/>
                </a:spcBef>
                <a:buClrTx/>
                <a:buSzTx/>
                <a:buFontTx/>
                <a:buNone/>
              </a:pPr>
              <a:t>78</a:t>
            </a:fld>
            <a:endParaRPr lang="en-US" altLang="en-US" sz="1633">
              <a:solidFill>
                <a:srgbClr val="FFFFFF"/>
              </a:solidFill>
            </a:endParaRPr>
          </a:p>
        </p:txBody>
      </p:sp>
    </p:spTree>
    <p:extLst>
      <p:ext uri="{BB962C8B-B14F-4D97-AF65-F5344CB8AC3E}">
        <p14:creationId xmlns:p14="http://schemas.microsoft.com/office/powerpoint/2010/main" val="361226949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p:cNvSpPr>
          <p:nvPr>
            <p:ph type="body" idx="1"/>
          </p:nvPr>
        </p:nvSpPr>
        <p:spPr>
          <a:xfrm>
            <a:off x="1462567" y="1534879"/>
            <a:ext cx="8817634" cy="4653591"/>
          </a:xfrm>
        </p:spPr>
        <p:txBody>
          <a:bodyPr/>
          <a:lstStyle/>
          <a:p>
            <a:pPr marL="483794" indent="-483794">
              <a:lnSpc>
                <a:spcPct val="90000"/>
              </a:lnSpc>
              <a:buFont typeface="Arial" panose="020B0604020202020204" pitchFamily="34" charset="0"/>
              <a:buAutoNum type="arabicPeriod"/>
            </a:pPr>
            <a:r>
              <a:rPr lang="es-ES" altLang="en-US" sz="2177"/>
              <a:t>Explicación del trabajo global y las funciones a cada miembro</a:t>
            </a:r>
          </a:p>
          <a:p>
            <a:pPr marL="483794" indent="-483794">
              <a:lnSpc>
                <a:spcPct val="90000"/>
              </a:lnSpc>
              <a:buFont typeface="Arial" panose="020B0604020202020204" pitchFamily="34" charset="0"/>
              <a:buAutoNum type="arabicPeriod"/>
            </a:pPr>
            <a:r>
              <a:rPr lang="es-ES" altLang="en-US" sz="2177"/>
              <a:t>Elaboración Plan de muestreo</a:t>
            </a:r>
          </a:p>
          <a:p>
            <a:pPr marL="483794" indent="-483794">
              <a:lnSpc>
                <a:spcPct val="90000"/>
              </a:lnSpc>
              <a:buFont typeface="Arial" panose="020B0604020202020204" pitchFamily="34" charset="0"/>
              <a:buAutoNum type="arabicPeriod"/>
            </a:pPr>
            <a:r>
              <a:rPr lang="es-ES" altLang="en-US" sz="2177"/>
              <a:t>Realización de la toma de muestra y preparación para análisis</a:t>
            </a:r>
          </a:p>
          <a:p>
            <a:pPr marL="483794" indent="-483794">
              <a:lnSpc>
                <a:spcPct val="90000"/>
              </a:lnSpc>
              <a:buFont typeface="Arial" panose="020B0604020202020204" pitchFamily="34" charset="0"/>
              <a:buAutoNum type="arabicPeriod"/>
            </a:pPr>
            <a:r>
              <a:rPr lang="es-ES" altLang="en-US" sz="2177"/>
              <a:t>Elección de método y técnica</a:t>
            </a:r>
          </a:p>
          <a:p>
            <a:pPr marL="483794" indent="-483794">
              <a:lnSpc>
                <a:spcPct val="90000"/>
              </a:lnSpc>
              <a:buFont typeface="Arial" panose="020B0604020202020204" pitchFamily="34" charset="0"/>
              <a:buAutoNum type="arabicPeriod"/>
            </a:pPr>
            <a:r>
              <a:rPr lang="es-ES" altLang="en-US" sz="2177"/>
              <a:t>Elaboración de esquema técnico secuencial de todo el proceso</a:t>
            </a:r>
          </a:p>
          <a:p>
            <a:pPr marL="483794" indent="-483794">
              <a:lnSpc>
                <a:spcPct val="90000"/>
              </a:lnSpc>
              <a:buFont typeface="Arial" panose="020B0604020202020204" pitchFamily="34" charset="0"/>
              <a:buAutoNum type="arabicPeriod"/>
            </a:pPr>
            <a:r>
              <a:rPr lang="es-ES" altLang="en-US" sz="2177"/>
              <a:t>Elaboración de normas de trabajo con normas de seguridad y protección personal</a:t>
            </a:r>
          </a:p>
          <a:p>
            <a:pPr marL="483794" indent="-483794">
              <a:lnSpc>
                <a:spcPct val="90000"/>
              </a:lnSpc>
              <a:buFont typeface="Arial" panose="020B0604020202020204" pitchFamily="34" charset="0"/>
              <a:buAutoNum type="arabicPeriod"/>
            </a:pPr>
            <a:r>
              <a:rPr lang="es-ES" altLang="en-US" sz="2177"/>
              <a:t>Calibración de instrumentos</a:t>
            </a:r>
          </a:p>
          <a:p>
            <a:pPr marL="483794" indent="-483794">
              <a:lnSpc>
                <a:spcPct val="90000"/>
              </a:lnSpc>
              <a:buFont typeface="Arial" panose="020B0604020202020204" pitchFamily="34" charset="0"/>
              <a:buAutoNum type="arabicPeriod"/>
            </a:pPr>
            <a:r>
              <a:rPr lang="es-ES" altLang="en-US" sz="2177"/>
              <a:t>Medidas de parámetros</a:t>
            </a:r>
          </a:p>
          <a:p>
            <a:pPr marL="483794" indent="-483794">
              <a:lnSpc>
                <a:spcPct val="90000"/>
              </a:lnSpc>
              <a:buFont typeface="Arial" panose="020B0604020202020204" pitchFamily="34" charset="0"/>
              <a:buAutoNum type="arabicPeriod"/>
            </a:pPr>
            <a:r>
              <a:rPr lang="es-ES" altLang="en-US" sz="2177"/>
              <a:t>Realización autónoma del trabajo asignado</a:t>
            </a:r>
          </a:p>
          <a:p>
            <a:pPr marL="483794" indent="-483794">
              <a:lnSpc>
                <a:spcPct val="90000"/>
              </a:lnSpc>
              <a:buFont typeface="Arial" panose="020B0604020202020204" pitchFamily="34" charset="0"/>
              <a:buAutoNum type="arabicPeriod"/>
            </a:pPr>
            <a:r>
              <a:rPr lang="es-ES" altLang="en-US" sz="2177"/>
              <a:t>Trato de materiales cuidadoso y puesto de trabajo limpio y ordenado</a:t>
            </a:r>
          </a:p>
          <a:p>
            <a:pPr marL="483794" indent="-483794">
              <a:lnSpc>
                <a:spcPct val="90000"/>
              </a:lnSpc>
              <a:buFont typeface="Arial" panose="020B0604020202020204" pitchFamily="34" charset="0"/>
              <a:buAutoNum type="arabicPeriod"/>
            </a:pPr>
            <a:r>
              <a:rPr lang="es-ES" altLang="en-US" sz="2177"/>
              <a:t>Presentación de resultados en el tiempo previsto</a:t>
            </a:r>
          </a:p>
        </p:txBody>
      </p:sp>
      <p:sp>
        <p:nvSpPr>
          <p:cNvPr id="87043" name="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812">
                <a:solidFill>
                  <a:schemeClr val="tx1"/>
                </a:solidFill>
                <a:latin typeface="Georgia" panose="02040502050405020303" pitchFamily="18" charset="0"/>
              </a:defRPr>
            </a:lvl1pPr>
            <a:lvl2pPr marL="673856" indent="-259175">
              <a:spcBef>
                <a:spcPct val="20000"/>
              </a:spcBef>
              <a:buClr>
                <a:schemeClr val="accent2"/>
              </a:buClr>
              <a:buSzPct val="70000"/>
              <a:buFont typeface="Wingdings" panose="05000000000000000000" pitchFamily="2" charset="2"/>
              <a:buChar char=""/>
              <a:defRPr sz="2268">
                <a:solidFill>
                  <a:schemeClr val="tx2"/>
                </a:solidFill>
                <a:latin typeface="Georgia" panose="02040502050405020303" pitchFamily="18" charset="0"/>
              </a:defRPr>
            </a:lvl2pPr>
            <a:lvl3pPr marL="1036701" indent="-207340">
              <a:spcBef>
                <a:spcPct val="20000"/>
              </a:spcBef>
              <a:buClr>
                <a:srgbClr val="8CADAE"/>
              </a:buClr>
              <a:buSzPct val="75000"/>
              <a:buFont typeface="Wingdings 2" panose="05020102010507070707" pitchFamily="18" charset="2"/>
              <a:buChar char=""/>
              <a:defRPr sz="2086">
                <a:solidFill>
                  <a:schemeClr val="tx1"/>
                </a:solidFill>
                <a:latin typeface="Georgia" panose="02040502050405020303" pitchFamily="18" charset="0"/>
              </a:defRPr>
            </a:lvl3pPr>
            <a:lvl4pPr marL="1451381" indent="-207340">
              <a:spcBef>
                <a:spcPct val="20000"/>
              </a:spcBef>
              <a:buClr>
                <a:srgbClr val="8C7B70"/>
              </a:buClr>
              <a:buSzPct val="70000"/>
              <a:buFont typeface="Wingdings" panose="05000000000000000000" pitchFamily="2" charset="2"/>
              <a:buChar char=""/>
              <a:defRPr sz="2086">
                <a:solidFill>
                  <a:schemeClr val="tx2"/>
                </a:solidFill>
                <a:latin typeface="Georgia" panose="02040502050405020303" pitchFamily="18" charset="0"/>
              </a:defRPr>
            </a:lvl4pPr>
            <a:lvl5pPr marL="1866062" indent="-207340">
              <a:spcBef>
                <a:spcPct val="20000"/>
              </a:spcBef>
              <a:buClr>
                <a:srgbClr val="8FB08C"/>
              </a:buClr>
              <a:buChar char="•"/>
              <a:defRPr sz="1814">
                <a:solidFill>
                  <a:schemeClr val="tx1"/>
                </a:solidFill>
                <a:latin typeface="Georgia" panose="02040502050405020303" pitchFamily="18" charset="0"/>
              </a:defRPr>
            </a:lvl5pPr>
            <a:lvl6pPr marL="2280742"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6pPr>
            <a:lvl7pPr marL="269542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7pPr>
            <a:lvl8pPr marL="311010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8pPr>
            <a:lvl9pPr marL="352478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9pPr>
          </a:lstStyle>
          <a:p>
            <a:pPr>
              <a:spcBef>
                <a:spcPct val="0"/>
              </a:spcBef>
              <a:buClrTx/>
              <a:buSzTx/>
              <a:buFontTx/>
              <a:buNone/>
            </a:pPr>
            <a:fld id="{BD1DAC9E-DC29-4C99-9089-CEB8EA4AA5A8}" type="slidenum">
              <a:rPr lang="en-US" altLang="en-US" sz="1633" b="1"/>
              <a:pPr>
                <a:spcBef>
                  <a:spcPct val="0"/>
                </a:spcBef>
                <a:buClrTx/>
                <a:buSzTx/>
                <a:buFontTx/>
                <a:buNone/>
              </a:pPr>
              <a:t>79</a:t>
            </a:fld>
            <a:endParaRPr lang="en-US" altLang="en-US" sz="1633" b="1"/>
          </a:p>
        </p:txBody>
      </p:sp>
    </p:spTree>
    <p:extLst>
      <p:ext uri="{BB962C8B-B14F-4D97-AF65-F5344CB8AC3E}">
        <p14:creationId xmlns:p14="http://schemas.microsoft.com/office/powerpoint/2010/main" val="735013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58344" y="813158"/>
            <a:ext cx="8885067" cy="5956479"/>
          </a:xfrm>
        </p:spPr>
        <p:txBody>
          <a:bodyPr/>
          <a:lstStyle/>
          <a:p>
            <a:pPr algn="ctr">
              <a:lnSpc>
                <a:spcPct val="115000"/>
              </a:lnSpc>
              <a:spcAft>
                <a:spcPts val="0"/>
              </a:spcAft>
            </a:pPr>
            <a:r>
              <a:rPr lang="es-ES" b="1" dirty="0">
                <a:latin typeface="Comic Sans MS" panose="030F0702030302020204" pitchFamily="66" charset="0"/>
                <a:ea typeface="Calibri" panose="020F0502020204030204" pitchFamily="34" charset="0"/>
                <a:cs typeface="Futura-Bold"/>
              </a:rPr>
              <a:t>La Entrevista </a:t>
            </a:r>
            <a:r>
              <a:rPr lang="es-ES" b="1" dirty="0" smtClean="0">
                <a:latin typeface="Comic Sans MS" panose="030F0702030302020204" pitchFamily="66" charset="0"/>
                <a:ea typeface="Calibri" panose="020F0502020204030204" pitchFamily="34" charset="0"/>
                <a:cs typeface="Futura-Bold"/>
              </a:rPr>
              <a:t>Focalizada. Descripción</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smtClean="0">
                <a:latin typeface="Comic Sans MS" pitchFamily="66" charset="0"/>
              </a:rPr>
              <a:t>La </a:t>
            </a:r>
            <a:r>
              <a:rPr lang="es-ES" sz="2000" dirty="0">
                <a:latin typeface="Comic Sans MS" pitchFamily="66" charset="0"/>
              </a:rPr>
              <a:t>entrevista implica una pauta de </a:t>
            </a:r>
            <a:r>
              <a:rPr lang="es-ES" sz="2000" dirty="0">
                <a:solidFill>
                  <a:srgbClr val="FF0000"/>
                </a:solidFill>
                <a:latin typeface="Comic Sans MS" pitchFamily="66" charset="0"/>
              </a:rPr>
              <a:t>interacción verbal, inmediata y personal. </a:t>
            </a:r>
            <a:endParaRPr lang="es-ES" sz="2000" dirty="0" smtClean="0">
              <a:solidFill>
                <a:srgbClr val="FF0000"/>
              </a:solidFill>
              <a:latin typeface="Comic Sans MS" pitchFamily="66" charset="0"/>
            </a:endParaRPr>
          </a:p>
          <a:p>
            <a:pPr algn="just">
              <a:lnSpc>
                <a:spcPct val="115000"/>
              </a:lnSpc>
              <a:spcAft>
                <a:spcPts val="0"/>
              </a:spcAft>
            </a:pPr>
            <a:r>
              <a:rPr lang="es-ES" sz="2000" dirty="0" smtClean="0">
                <a:latin typeface="Comic Sans MS" pitchFamily="66" charset="0"/>
              </a:rPr>
              <a:t>Es </a:t>
            </a:r>
            <a:r>
              <a:rPr lang="es-ES" sz="2000" dirty="0">
                <a:latin typeface="Comic Sans MS" pitchFamily="66" charset="0"/>
              </a:rPr>
              <a:t>una conversación, generalmente oral, entre dos o más personas, entre quienes una tiene el papel de entrevistador y el otro de entrevistado. </a:t>
            </a:r>
            <a:endParaRPr lang="es-ES" sz="2000" dirty="0" smtClean="0">
              <a:latin typeface="Comic Sans MS" pitchFamily="66" charset="0"/>
            </a:endParaRPr>
          </a:p>
          <a:p>
            <a:pPr algn="just">
              <a:lnSpc>
                <a:spcPct val="115000"/>
              </a:lnSpc>
              <a:spcAft>
                <a:spcPts val="0"/>
              </a:spcAft>
            </a:pPr>
            <a:r>
              <a:rPr lang="es-ES" sz="2000" dirty="0" smtClean="0">
                <a:latin typeface="Comic Sans MS" pitchFamily="66" charset="0"/>
              </a:rPr>
              <a:t>Dependiendo </a:t>
            </a:r>
            <a:r>
              <a:rPr lang="es-ES" sz="2000" dirty="0">
                <a:latin typeface="Comic Sans MS" pitchFamily="66" charset="0"/>
              </a:rPr>
              <a:t>de los objetivos que se persiguen, los estudiantes </a:t>
            </a:r>
            <a:r>
              <a:rPr lang="es-ES" sz="2000" dirty="0">
                <a:solidFill>
                  <a:srgbClr val="FF0000"/>
                </a:solidFill>
                <a:latin typeface="Comic Sans MS" pitchFamily="66" charset="0"/>
              </a:rPr>
              <a:t>pueden ser los entrevistadores</a:t>
            </a:r>
            <a:r>
              <a:rPr lang="es-ES" sz="2000" dirty="0">
                <a:latin typeface="Comic Sans MS" pitchFamily="66" charset="0"/>
              </a:rPr>
              <a:t>, cuando ellos son los sujetos de la investigación y deseen recolectar información. Por otro lado, también </a:t>
            </a:r>
            <a:r>
              <a:rPr lang="es-ES" sz="2000" dirty="0">
                <a:solidFill>
                  <a:srgbClr val="FF0000"/>
                </a:solidFill>
                <a:latin typeface="Comic Sans MS" pitchFamily="66" charset="0"/>
              </a:rPr>
              <a:t>podrían ser entrevistados</a:t>
            </a:r>
            <a:r>
              <a:rPr lang="es-ES" sz="2000" dirty="0">
                <a:latin typeface="Comic Sans MS" pitchFamily="66" charset="0"/>
              </a:rPr>
              <a:t>, cuando el docente la utilice como mecanismo de comprobación del dominio de competencias en circunstancias particulares de una conversación. Sin embargo, en esta ocasión, se orienta esta técnica al estudiante como entrevistador.</a:t>
            </a: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8</a:t>
            </a:fld>
            <a:endParaRPr lang="en-US" smtClean="0">
              <a:solidFill>
                <a:srgbClr val="FEFFFF"/>
              </a:solidFill>
            </a:endParaRPr>
          </a:p>
        </p:txBody>
      </p:sp>
      <p:sp>
        <p:nvSpPr>
          <p:cNvPr id="5" name="Título 1"/>
          <p:cNvSpPr>
            <a:spLocks noGrp="1"/>
          </p:cNvSpPr>
          <p:nvPr>
            <p:ph type="title"/>
          </p:nvPr>
        </p:nvSpPr>
        <p:spPr>
          <a:xfrm>
            <a:off x="1419726" y="161925"/>
            <a:ext cx="10084887" cy="625475"/>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256485191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body" idx="1"/>
          </p:nvPr>
        </p:nvSpPr>
        <p:spPr>
          <a:xfrm>
            <a:off x="1393454" y="1465766"/>
            <a:ext cx="8817634" cy="4833573"/>
          </a:xfrm>
        </p:spPr>
        <p:txBody>
          <a:bodyPr/>
          <a:lstStyle/>
          <a:p>
            <a:pPr marL="483794" indent="-483794">
              <a:lnSpc>
                <a:spcPct val="90000"/>
              </a:lnSpc>
              <a:buFont typeface="Georgia" panose="02040502050405020303" pitchFamily="18" charset="0"/>
              <a:buAutoNum type="arabicPeriod" startAt="12"/>
            </a:pPr>
            <a:r>
              <a:rPr lang="es-ES" altLang="en-US" sz="2177"/>
              <a:t>Dirección o cumplimiento de órdenes colaborando en tareas colectivas</a:t>
            </a:r>
          </a:p>
          <a:p>
            <a:pPr marL="483794" indent="-483794">
              <a:lnSpc>
                <a:spcPct val="90000"/>
              </a:lnSpc>
              <a:buFont typeface="Arial" panose="020B0604020202020204" pitchFamily="34" charset="0"/>
              <a:buAutoNum type="arabicPeriod" startAt="12"/>
            </a:pPr>
            <a:r>
              <a:rPr lang="es-ES" altLang="en-US" sz="2177"/>
              <a:t>Eliminación de los residuos generados</a:t>
            </a:r>
          </a:p>
          <a:p>
            <a:pPr marL="483794" indent="-483794">
              <a:lnSpc>
                <a:spcPct val="90000"/>
              </a:lnSpc>
              <a:buFont typeface="Arial" panose="020B0604020202020204" pitchFamily="34" charset="0"/>
              <a:buAutoNum type="arabicPeriod" startAt="12"/>
            </a:pPr>
            <a:r>
              <a:rPr lang="es-ES" altLang="en-US" sz="2177"/>
              <a:t>Responsabilizarse de los resultados obtenidos en trabajos asignados</a:t>
            </a:r>
          </a:p>
          <a:p>
            <a:pPr marL="483794" indent="-483794">
              <a:lnSpc>
                <a:spcPct val="90000"/>
              </a:lnSpc>
              <a:buFont typeface="Arial" panose="020B0604020202020204" pitchFamily="34" charset="0"/>
              <a:buAutoNum type="arabicPeriod" startAt="12"/>
            </a:pPr>
            <a:r>
              <a:rPr lang="es-ES" altLang="en-US" sz="2177"/>
              <a:t>Elaboración de informe con tratamiento de datos y análisis de resultados</a:t>
            </a:r>
          </a:p>
          <a:p>
            <a:pPr marL="483794" indent="-483794">
              <a:lnSpc>
                <a:spcPct val="90000"/>
              </a:lnSpc>
              <a:buFont typeface="Arial" panose="020B0604020202020204" pitchFamily="34" charset="0"/>
              <a:buAutoNum type="arabicPeriod" startAt="12"/>
            </a:pPr>
            <a:r>
              <a:rPr lang="es-ES" altLang="en-US" sz="2177"/>
              <a:t>Valoración entre propuestas establecidas y resultados alcanzados</a:t>
            </a:r>
          </a:p>
          <a:p>
            <a:pPr marL="483794" indent="-483794">
              <a:lnSpc>
                <a:spcPct val="90000"/>
              </a:lnSpc>
              <a:buFont typeface="Arial" panose="020B0604020202020204" pitchFamily="34" charset="0"/>
              <a:buAutoNum type="arabicPeriod" startAt="12"/>
            </a:pPr>
            <a:r>
              <a:rPr lang="es-ES" altLang="en-US" sz="2177"/>
              <a:t>Propuestas de mejora</a:t>
            </a:r>
          </a:p>
        </p:txBody>
      </p:sp>
      <p:sp>
        <p:nvSpPr>
          <p:cNvPr id="88067" name="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812">
                <a:solidFill>
                  <a:schemeClr val="tx1"/>
                </a:solidFill>
                <a:latin typeface="Georgia" panose="02040502050405020303" pitchFamily="18" charset="0"/>
              </a:defRPr>
            </a:lvl1pPr>
            <a:lvl2pPr marL="673856" indent="-259175">
              <a:spcBef>
                <a:spcPct val="20000"/>
              </a:spcBef>
              <a:buClr>
                <a:schemeClr val="accent2"/>
              </a:buClr>
              <a:buSzPct val="70000"/>
              <a:buFont typeface="Wingdings" panose="05000000000000000000" pitchFamily="2" charset="2"/>
              <a:buChar char=""/>
              <a:defRPr sz="2268">
                <a:solidFill>
                  <a:schemeClr val="tx2"/>
                </a:solidFill>
                <a:latin typeface="Georgia" panose="02040502050405020303" pitchFamily="18" charset="0"/>
              </a:defRPr>
            </a:lvl2pPr>
            <a:lvl3pPr marL="1036701" indent="-207340">
              <a:spcBef>
                <a:spcPct val="20000"/>
              </a:spcBef>
              <a:buClr>
                <a:srgbClr val="8CADAE"/>
              </a:buClr>
              <a:buSzPct val="75000"/>
              <a:buFont typeface="Wingdings 2" panose="05020102010507070707" pitchFamily="18" charset="2"/>
              <a:buChar char=""/>
              <a:defRPr sz="2086">
                <a:solidFill>
                  <a:schemeClr val="tx1"/>
                </a:solidFill>
                <a:latin typeface="Georgia" panose="02040502050405020303" pitchFamily="18" charset="0"/>
              </a:defRPr>
            </a:lvl3pPr>
            <a:lvl4pPr marL="1451381" indent="-207340">
              <a:spcBef>
                <a:spcPct val="20000"/>
              </a:spcBef>
              <a:buClr>
                <a:srgbClr val="8C7B70"/>
              </a:buClr>
              <a:buSzPct val="70000"/>
              <a:buFont typeface="Wingdings" panose="05000000000000000000" pitchFamily="2" charset="2"/>
              <a:buChar char=""/>
              <a:defRPr sz="2086">
                <a:solidFill>
                  <a:schemeClr val="tx2"/>
                </a:solidFill>
                <a:latin typeface="Georgia" panose="02040502050405020303" pitchFamily="18" charset="0"/>
              </a:defRPr>
            </a:lvl4pPr>
            <a:lvl5pPr marL="1866062" indent="-207340">
              <a:spcBef>
                <a:spcPct val="20000"/>
              </a:spcBef>
              <a:buClr>
                <a:srgbClr val="8FB08C"/>
              </a:buClr>
              <a:buChar char="•"/>
              <a:defRPr sz="1814">
                <a:solidFill>
                  <a:schemeClr val="tx1"/>
                </a:solidFill>
                <a:latin typeface="Georgia" panose="02040502050405020303" pitchFamily="18" charset="0"/>
              </a:defRPr>
            </a:lvl5pPr>
            <a:lvl6pPr marL="2280742"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6pPr>
            <a:lvl7pPr marL="269542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7pPr>
            <a:lvl8pPr marL="311010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8pPr>
            <a:lvl9pPr marL="352478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9pPr>
          </a:lstStyle>
          <a:p>
            <a:pPr>
              <a:spcBef>
                <a:spcPct val="0"/>
              </a:spcBef>
              <a:buClrTx/>
              <a:buSzTx/>
              <a:buFontTx/>
              <a:buNone/>
            </a:pPr>
            <a:fld id="{3FE278E2-CCBC-4887-8ECA-45F308D92D68}" type="slidenum">
              <a:rPr lang="en-US" altLang="en-US" sz="1633" b="1"/>
              <a:pPr>
                <a:spcBef>
                  <a:spcPct val="0"/>
                </a:spcBef>
                <a:buClrTx/>
                <a:buSzTx/>
                <a:buFontTx/>
                <a:buNone/>
              </a:pPr>
              <a:t>80</a:t>
            </a:fld>
            <a:endParaRPr lang="en-US" altLang="en-US" sz="1633" b="1"/>
          </a:p>
        </p:txBody>
      </p:sp>
    </p:spTree>
    <p:extLst>
      <p:ext uri="{BB962C8B-B14F-4D97-AF65-F5344CB8AC3E}">
        <p14:creationId xmlns:p14="http://schemas.microsoft.com/office/powerpoint/2010/main" val="407635826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1274166" y="120095"/>
          <a:ext cx="9458892" cy="6539197"/>
        </p:xfrm>
        <a:graphic>
          <a:graphicData uri="http://schemas.openxmlformats.org/drawingml/2006/table">
            <a:tbl>
              <a:tblPr firstRow="1" bandRow="1">
                <a:tableStyleId>{5C22544A-7EE6-4342-B048-85BDC9FD1C3A}</a:tableStyleId>
              </a:tblPr>
              <a:tblGrid>
                <a:gridCol w="576642"/>
                <a:gridCol w="590768"/>
                <a:gridCol w="601273"/>
                <a:gridCol w="633572"/>
                <a:gridCol w="375353"/>
                <a:gridCol w="525494"/>
                <a:gridCol w="375353"/>
                <a:gridCol w="525494"/>
                <a:gridCol w="525494"/>
                <a:gridCol w="375353"/>
                <a:gridCol w="300282"/>
                <a:gridCol w="450424"/>
                <a:gridCol w="450424"/>
                <a:gridCol w="450424"/>
                <a:gridCol w="450424"/>
                <a:gridCol w="375353"/>
                <a:gridCol w="450424"/>
                <a:gridCol w="675635"/>
                <a:gridCol w="450424"/>
                <a:gridCol w="300282"/>
              </a:tblGrid>
              <a:tr h="2139097">
                <a:tc rowSpan="3">
                  <a:txBody>
                    <a:bodyPr/>
                    <a:lstStyle/>
                    <a:p>
                      <a:pPr algn="ctr" rtl="0" fontAlgn="ctr"/>
                      <a:r>
                        <a:rPr lang="es-ES" sz="3200" b="1" i="0" u="none" strike="noStrike" dirty="0">
                          <a:solidFill>
                            <a:srgbClr val="000000"/>
                          </a:solidFill>
                          <a:effectLst/>
                          <a:latin typeface="Comic Sans MS" panose="030F0702030302020204" pitchFamily="66" charset="0"/>
                        </a:rPr>
                        <a:t>Alumnos </a:t>
                      </a:r>
                    </a:p>
                  </a:txBody>
                  <a:tcPr marL="68883" marR="7654" marT="9525" marB="0" vert="vert270" anchor="ctr"/>
                </a:tc>
                <a:tc gridSpan="2">
                  <a:txBody>
                    <a:bodyPr/>
                    <a:lstStyle/>
                    <a:p>
                      <a:pPr algn="l" rtl="0" fontAlgn="t"/>
                      <a:r>
                        <a:rPr lang="es-ES" sz="1600" b="1" i="0" u="none" strike="noStrike" dirty="0">
                          <a:solidFill>
                            <a:srgbClr val="000000"/>
                          </a:solidFill>
                          <a:effectLst/>
                          <a:latin typeface="Comic Sans MS" panose="030F0702030302020204" pitchFamily="66" charset="0"/>
                        </a:rPr>
                        <a:t>Proyecto:      1 Leche        2 Aceite       3 Tabaco</a:t>
                      </a:r>
                    </a:p>
                  </a:txBody>
                  <a:tcPr marL="7654" marR="7654" marT="9525" marB="0"/>
                </a:tc>
                <a:tc hMerge="1">
                  <a:txBody>
                    <a:bodyPr/>
                    <a:lstStyle/>
                    <a:p>
                      <a:endParaRPr lang="es-ES"/>
                    </a:p>
                  </a:txBody>
                  <a:tcPr/>
                </a:tc>
                <a:tc>
                  <a:txBody>
                    <a:bodyPr/>
                    <a:lstStyle/>
                    <a:p>
                      <a:pPr algn="l" rtl="0" fontAlgn="t"/>
                      <a:r>
                        <a:rPr lang="es-ES" sz="1200" b="1" i="0" u="none" strike="noStrike" dirty="0">
                          <a:solidFill>
                            <a:srgbClr val="FFFFFF"/>
                          </a:solidFill>
                          <a:effectLst/>
                          <a:latin typeface="Comic Sans MS" panose="030F0702030302020204" pitchFamily="66" charset="0"/>
                        </a:rPr>
                        <a:t>Explicación del trabajo global y las funciones a cada miembro</a:t>
                      </a:r>
                    </a:p>
                  </a:txBody>
                  <a:tcPr marL="7654" marR="7654" marT="9525" marB="0" vert="vert270"/>
                </a:tc>
                <a:tc>
                  <a:txBody>
                    <a:bodyPr/>
                    <a:lstStyle/>
                    <a:p>
                      <a:pPr algn="l" rtl="0" fontAlgn="t"/>
                      <a:r>
                        <a:rPr lang="es-ES" sz="1200" b="1" i="0" u="none" strike="noStrike" dirty="0">
                          <a:solidFill>
                            <a:srgbClr val="FFFFFF"/>
                          </a:solidFill>
                          <a:effectLst/>
                          <a:latin typeface="Comic Sans MS" panose="030F0702030302020204" pitchFamily="66" charset="0"/>
                        </a:rPr>
                        <a:t>Elaboración Plan de muestreo</a:t>
                      </a:r>
                    </a:p>
                  </a:txBody>
                  <a:tcPr marL="7654" marR="7654" marT="9525" marB="0" vert="vert270"/>
                </a:tc>
                <a:tc>
                  <a:txBody>
                    <a:bodyPr/>
                    <a:lstStyle/>
                    <a:p>
                      <a:pPr algn="l" rtl="0" fontAlgn="t"/>
                      <a:r>
                        <a:rPr lang="es-ES" sz="1200" b="1" i="0" u="none" strike="noStrike" dirty="0">
                          <a:solidFill>
                            <a:srgbClr val="FFFFFF"/>
                          </a:solidFill>
                          <a:effectLst/>
                          <a:latin typeface="Comic Sans MS" panose="030F0702030302020204" pitchFamily="66" charset="0"/>
                        </a:rPr>
                        <a:t>Realización de la toma de muestra y preparación para análisis</a:t>
                      </a:r>
                    </a:p>
                  </a:txBody>
                  <a:tcPr marL="7654" marR="7654" marT="9525" marB="0" vert="vert270"/>
                </a:tc>
                <a:tc>
                  <a:txBody>
                    <a:bodyPr/>
                    <a:lstStyle/>
                    <a:p>
                      <a:pPr algn="l" rtl="0" fontAlgn="t"/>
                      <a:r>
                        <a:rPr lang="es-ES" sz="1200" b="1" i="0" u="none" strike="noStrike" dirty="0">
                          <a:solidFill>
                            <a:srgbClr val="FFFFFF"/>
                          </a:solidFill>
                          <a:effectLst/>
                          <a:latin typeface="Comic Sans MS" panose="030F0702030302020204" pitchFamily="66" charset="0"/>
                        </a:rPr>
                        <a:t>Elección de método y técnica</a:t>
                      </a:r>
                    </a:p>
                  </a:txBody>
                  <a:tcPr marL="7654" marR="7654" marT="9525" marB="0" vert="vert270"/>
                </a:tc>
                <a:tc>
                  <a:txBody>
                    <a:bodyPr/>
                    <a:lstStyle/>
                    <a:p>
                      <a:pPr algn="l" rtl="0" fontAlgn="t"/>
                      <a:r>
                        <a:rPr lang="es-ES" sz="1200" b="1" i="0" u="none" strike="noStrike" dirty="0">
                          <a:solidFill>
                            <a:srgbClr val="FFFFFF"/>
                          </a:solidFill>
                          <a:effectLst/>
                          <a:latin typeface="Comic Sans MS" panose="030F0702030302020204" pitchFamily="66" charset="0"/>
                        </a:rPr>
                        <a:t>Elaboración de esquema secuencial de todo el proceso</a:t>
                      </a:r>
                    </a:p>
                  </a:txBody>
                  <a:tcPr marL="7654" marR="7654" marT="9525" marB="0" vert="vert270"/>
                </a:tc>
                <a:tc>
                  <a:txBody>
                    <a:bodyPr/>
                    <a:lstStyle/>
                    <a:p>
                      <a:pPr algn="l" rtl="0" fontAlgn="t"/>
                      <a:r>
                        <a:rPr lang="es-ES" sz="1200" b="1" i="0" u="none" strike="noStrike" dirty="0">
                          <a:solidFill>
                            <a:srgbClr val="FFFFFF"/>
                          </a:solidFill>
                          <a:effectLst/>
                          <a:latin typeface="Comic Sans MS" panose="030F0702030302020204" pitchFamily="66" charset="0"/>
                        </a:rPr>
                        <a:t>Elaboración </a:t>
                      </a:r>
                      <a:r>
                        <a:rPr lang="es-ES" sz="1200" b="1" i="0" u="none" strike="noStrike" dirty="0" smtClean="0">
                          <a:solidFill>
                            <a:srgbClr val="FFFFFF"/>
                          </a:solidFill>
                          <a:effectLst/>
                          <a:latin typeface="Comic Sans MS" panose="030F0702030302020204" pitchFamily="66" charset="0"/>
                        </a:rPr>
                        <a:t>normase </a:t>
                      </a:r>
                      <a:r>
                        <a:rPr lang="es-ES" sz="1200" b="1" i="0" u="none" strike="noStrike" dirty="0">
                          <a:solidFill>
                            <a:srgbClr val="FFFFFF"/>
                          </a:solidFill>
                          <a:effectLst/>
                          <a:latin typeface="Comic Sans MS" panose="030F0702030302020204" pitchFamily="66" charset="0"/>
                        </a:rPr>
                        <a:t>trabajo </a:t>
                      </a:r>
                      <a:r>
                        <a:rPr lang="es-ES" sz="1200" b="1" i="0" u="none" strike="noStrike" dirty="0" smtClean="0">
                          <a:solidFill>
                            <a:srgbClr val="FFFFFF"/>
                          </a:solidFill>
                          <a:effectLst/>
                          <a:latin typeface="Comic Sans MS" panose="030F0702030302020204" pitchFamily="66" charset="0"/>
                        </a:rPr>
                        <a:t>y </a:t>
                      </a:r>
                      <a:r>
                        <a:rPr lang="es-ES" sz="1200" b="1" i="0" u="none" strike="noStrike" dirty="0">
                          <a:solidFill>
                            <a:srgbClr val="FFFFFF"/>
                          </a:solidFill>
                          <a:effectLst/>
                          <a:latin typeface="Comic Sans MS" panose="030F0702030302020204" pitchFamily="66" charset="0"/>
                        </a:rPr>
                        <a:t>normas de seguridad y protección personal</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Calibración dde instrumentos</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Medidas deparámetros</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Realización autónoma del trabajo asignado</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Trato de materiales cuidadoso y Puesto de trabajo limpio y ordenado</a:t>
                      </a:r>
                    </a:p>
                  </a:txBody>
                  <a:tcPr marL="7654" marR="7654" marT="9525" marB="0" vert="vert270"/>
                </a:tc>
                <a:tc>
                  <a:txBody>
                    <a:bodyPr/>
                    <a:lstStyle/>
                    <a:p>
                      <a:pPr algn="l" rtl="0" fontAlgn="t"/>
                      <a:r>
                        <a:rPr lang="es-ES" sz="1200" b="1" i="0" u="none" strike="noStrike" dirty="0">
                          <a:solidFill>
                            <a:srgbClr val="FFFFFF"/>
                          </a:solidFill>
                          <a:effectLst/>
                          <a:latin typeface="Comic Sans MS" panose="030F0702030302020204" pitchFamily="66" charset="0"/>
                        </a:rPr>
                        <a:t>Presentación de resultados en el tiempo previsto</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Dirección o cumplimiento de órdenes colaborando en tareas colectivas </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Eliminación de los residuos generados </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Responsabilizarse de los resultados obtenidos en trabajos asignados</a:t>
                      </a:r>
                    </a:p>
                  </a:txBody>
                  <a:tcPr marL="7654" marR="7654" marT="9525" marB="0" vert="vert270"/>
                </a:tc>
                <a:tc>
                  <a:txBody>
                    <a:bodyPr/>
                    <a:lstStyle/>
                    <a:p>
                      <a:pPr algn="l" rtl="0" fontAlgn="t"/>
                      <a:r>
                        <a:rPr lang="es-ES" sz="1200" b="1" i="0" u="none" strike="noStrike" dirty="0">
                          <a:solidFill>
                            <a:srgbClr val="FFFFFF"/>
                          </a:solidFill>
                          <a:effectLst/>
                          <a:latin typeface="Comic Sans MS" panose="030F0702030302020204" pitchFamily="66" charset="0"/>
                        </a:rPr>
                        <a:t>Elaboración de informe con tratamiento de datos y análisis de resultados</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Valoración entre propuestas establecidas y resultados alcanzados</a:t>
                      </a:r>
                    </a:p>
                  </a:txBody>
                  <a:tcPr marL="7654" marR="7654" marT="9525" marB="0" vert="vert270"/>
                </a:tc>
                <a:tc>
                  <a:txBody>
                    <a:bodyPr/>
                    <a:lstStyle/>
                    <a:p>
                      <a:pPr algn="l" rtl="0" fontAlgn="t"/>
                      <a:r>
                        <a:rPr lang="es-ES" sz="1200" b="1" i="0" u="none" strike="noStrike" dirty="0">
                          <a:solidFill>
                            <a:srgbClr val="FFFFFF"/>
                          </a:solidFill>
                          <a:effectLst/>
                          <a:latin typeface="Comic Sans MS" panose="030F0702030302020204" pitchFamily="66" charset="0"/>
                        </a:rPr>
                        <a:t>Propuestas de mejora</a:t>
                      </a:r>
                    </a:p>
                  </a:txBody>
                  <a:tcPr marL="7654" marR="7654" marT="9525" marB="0" vert="vert270"/>
                </a:tc>
              </a:tr>
              <a:tr h="340245">
                <a:tc vMerge="1">
                  <a:txBody>
                    <a:bodyPr/>
                    <a:lstStyle/>
                    <a:p>
                      <a:endParaRPr lang="es-ES"/>
                    </a:p>
                  </a:txBody>
                  <a:tcPr/>
                </a:tc>
                <a:tc rowSpan="2" gridSpan="2">
                  <a:txBody>
                    <a:bodyPr/>
                    <a:lstStyle/>
                    <a:p>
                      <a:pPr algn="l" rtl="0" fontAlgn="t"/>
                      <a:r>
                        <a:rPr lang="es-ES" sz="1300" b="1" i="0" u="none" strike="noStrike" dirty="0" smtClean="0">
                          <a:solidFill>
                            <a:srgbClr val="000000"/>
                          </a:solidFill>
                          <a:effectLst/>
                          <a:latin typeface="Comic Sans MS" panose="030F0702030302020204" pitchFamily="66" charset="0"/>
                        </a:rPr>
                        <a:t>Ponderación</a:t>
                      </a:r>
                      <a:r>
                        <a:rPr lang="es-ES" sz="1300" b="1" i="0" u="none" strike="noStrike" baseline="0" dirty="0" smtClean="0">
                          <a:solidFill>
                            <a:srgbClr val="000000"/>
                          </a:solidFill>
                          <a:effectLst/>
                          <a:latin typeface="Comic Sans MS" panose="030F0702030302020204" pitchFamily="66" charset="0"/>
                        </a:rPr>
                        <a:t> </a:t>
                      </a:r>
                      <a:r>
                        <a:rPr lang="es-ES" sz="1300" b="1" i="0" u="none" strike="noStrike" dirty="0" smtClean="0">
                          <a:solidFill>
                            <a:srgbClr val="000000"/>
                          </a:solidFill>
                          <a:effectLst/>
                          <a:latin typeface="Comic Sans MS" panose="030F0702030302020204" pitchFamily="66" charset="0"/>
                        </a:rPr>
                        <a:t>%</a:t>
                      </a:r>
                    </a:p>
                    <a:p>
                      <a:pPr algn="l" rtl="0" fontAlgn="t"/>
                      <a:endParaRPr lang="es-ES" sz="1300" b="1" i="0" u="none" strike="noStrike" dirty="0" smtClean="0">
                        <a:solidFill>
                          <a:srgbClr val="000000"/>
                        </a:solidFill>
                        <a:effectLst/>
                        <a:latin typeface="Comic Sans MS" panose="030F0702030302020204" pitchFamily="66" charset="0"/>
                      </a:endParaRPr>
                    </a:p>
                    <a:p>
                      <a:pPr marL="0" marR="0" indent="0" algn="l" defTabSz="914400" rtl="0" eaLnBrk="1" fontAlgn="t" latinLnBrk="0" hangingPunct="1">
                        <a:lnSpc>
                          <a:spcPct val="100000"/>
                        </a:lnSpc>
                        <a:spcBef>
                          <a:spcPts val="0"/>
                        </a:spcBef>
                        <a:spcAft>
                          <a:spcPts val="0"/>
                        </a:spcAft>
                        <a:buClrTx/>
                        <a:buSzTx/>
                        <a:buFontTx/>
                        <a:buNone/>
                        <a:tabLst/>
                        <a:defRPr/>
                      </a:pPr>
                      <a:r>
                        <a:rPr lang="es-ES" sz="1300" b="1" i="0" u="none" strike="noStrike" dirty="0" smtClean="0">
                          <a:solidFill>
                            <a:srgbClr val="000000"/>
                          </a:solidFill>
                          <a:effectLst/>
                          <a:latin typeface="Comic Sans MS" panose="030F0702030302020204" pitchFamily="66" charset="0"/>
                        </a:rPr>
                        <a:t>SI/NO</a:t>
                      </a:r>
                    </a:p>
                  </a:txBody>
                  <a:tcPr marL="7654" marR="7654" marT="9525" marB="0"/>
                </a:tc>
                <a:tc rowSpan="2" hMerge="1">
                  <a:txBody>
                    <a:bodyPr/>
                    <a:lstStyle/>
                    <a:p>
                      <a:endParaRPr lang="es-ES"/>
                    </a:p>
                  </a:txBody>
                  <a:tcPr/>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400" dirty="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1600" dirty="0" smtClean="0">
                        <a:latin typeface="Comic Sans MS" pitchFamily="66" charset="0"/>
                      </a:endParaRPr>
                    </a:p>
                  </a:txBody>
                  <a:tcPr marL="73475" marR="734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r>
              <a:tr h="340245">
                <a:tc vMerge="1">
                  <a:txBody>
                    <a:bodyPr/>
                    <a:lstStyle/>
                    <a:p>
                      <a:endParaRPr lang="es-ES"/>
                    </a:p>
                  </a:txBody>
                  <a:tcPr/>
                </a:tc>
                <a:tc gridSpan="2" vMerge="1">
                  <a:txBody>
                    <a:bodyPr/>
                    <a:lstStyle/>
                    <a:p>
                      <a:endParaRPr lang="es-ES"/>
                    </a:p>
                  </a:txBody>
                  <a:tcPr/>
                </a:tc>
                <a:tc hMerge="1" vMerge="1">
                  <a:txBody>
                    <a:bodyPr/>
                    <a:lstStyle/>
                    <a:p>
                      <a:endParaRPr lang="es-ES"/>
                    </a:p>
                  </a:txBody>
                  <a:tcPr/>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600" dirty="0">
                        <a:latin typeface="Comic Sans MS" pitchFamily="66" charset="0"/>
                      </a:endParaRPr>
                    </a:p>
                  </a:txBody>
                  <a:tcPr marL="73475" marR="73475"/>
                </a:tc>
                <a:tc>
                  <a:txBody>
                    <a:bodyPr/>
                    <a:lstStyle/>
                    <a:p>
                      <a:endParaRPr lang="es-ES" sz="1400" dirty="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1600" dirty="0" smtClean="0">
                        <a:latin typeface="Comic Sans MS" pitchFamily="66" charset="0"/>
                      </a:endParaRPr>
                    </a:p>
                  </a:txBody>
                  <a:tcPr marL="73475" marR="734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c>
                  <a:txBody>
                    <a:bodyPr/>
                    <a:lstStyle/>
                    <a:p>
                      <a:endParaRPr lang="es-ES" sz="1600" dirty="0" smtClean="0">
                        <a:latin typeface="Comic Sans MS" pitchFamily="66" charset="0"/>
                      </a:endParaRPr>
                    </a:p>
                  </a:txBody>
                  <a:tcPr marL="73475" marR="73475"/>
                </a:tc>
              </a:tr>
              <a:tr h="340245">
                <a:tc>
                  <a:txBody>
                    <a:bodyPr/>
                    <a:lstStyle/>
                    <a:p>
                      <a:pPr algn="just" rtl="0" fontAlgn="t"/>
                      <a:r>
                        <a:rPr lang="es-ES" sz="1400" b="0" i="0" u="none" strike="noStrike" dirty="0">
                          <a:solidFill>
                            <a:srgbClr val="000000"/>
                          </a:solidFill>
                          <a:effectLst/>
                          <a:latin typeface="Comic Sans MS" panose="030F0702030302020204" pitchFamily="66" charset="0"/>
                        </a:rPr>
                        <a:t>Jorge</a:t>
                      </a:r>
                    </a:p>
                  </a:txBody>
                  <a:tcPr marL="7654" marR="7654" marT="9525" marB="0"/>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tc>
                <a:tc>
                  <a:txBody>
                    <a:bodyPr/>
                    <a:lstStyle/>
                    <a:p>
                      <a:r>
                        <a:rPr lang="es-ES" sz="1200" b="0" dirty="0" smtClean="0">
                          <a:solidFill>
                            <a:schemeClr val="tx1"/>
                          </a:solidFill>
                        </a:rPr>
                        <a:t>x</a:t>
                      </a:r>
                      <a:endParaRPr lang="es-ES" sz="1200" b="0" dirty="0">
                        <a:solidFill>
                          <a:schemeClr val="tx1"/>
                        </a:solidFill>
                      </a:endParaRPr>
                    </a:p>
                  </a:txBody>
                  <a:tcPr marL="73475" marR="73475"/>
                </a:tc>
                <a:tc>
                  <a:txBody>
                    <a:bodyPr/>
                    <a:lstStyle/>
                    <a:p>
                      <a:endParaRPr lang="es-ES" sz="1200" b="0" dirty="0">
                        <a:solidFill>
                          <a:schemeClr val="tx1"/>
                        </a:solidFill>
                      </a:endParaRPr>
                    </a:p>
                  </a:txBody>
                  <a:tcPr marL="73475" marR="73475"/>
                </a:tc>
                <a:tc>
                  <a:txBody>
                    <a:bodyPr/>
                    <a:lstStyle/>
                    <a:p>
                      <a:endParaRPr lang="es-ES" sz="1200" b="0" dirty="0">
                        <a:solidFill>
                          <a:schemeClr val="tx1"/>
                        </a:solidFill>
                      </a:endParaRPr>
                    </a:p>
                  </a:txBody>
                  <a:tcPr marL="73475" marR="73475"/>
                </a:tc>
                <a:tc>
                  <a:txBody>
                    <a:bodyPr/>
                    <a:lstStyle/>
                    <a:p>
                      <a:r>
                        <a:rPr lang="es-ES" sz="1200" b="0" dirty="0" smtClean="0">
                          <a:solidFill>
                            <a:schemeClr val="tx1"/>
                          </a:solidFill>
                        </a:rPr>
                        <a:t>x</a:t>
                      </a:r>
                      <a:endParaRPr lang="es-ES" sz="1200" b="0" dirty="0">
                        <a:solidFill>
                          <a:schemeClr val="tx1"/>
                        </a:solidFill>
                      </a:endParaRPr>
                    </a:p>
                  </a:txBody>
                  <a:tcPr marL="73475" marR="73475"/>
                </a:tc>
                <a:tc>
                  <a:txBody>
                    <a:bodyPr/>
                    <a:lstStyle/>
                    <a:p>
                      <a:r>
                        <a:rPr lang="es-ES" sz="1200" b="0" dirty="0" smtClean="0">
                          <a:solidFill>
                            <a:schemeClr val="tx1"/>
                          </a:solidFill>
                        </a:rPr>
                        <a:t>x</a:t>
                      </a:r>
                      <a:endParaRPr lang="es-ES" sz="1200" b="0" dirty="0">
                        <a:solidFill>
                          <a:schemeClr val="tx1"/>
                        </a:solidFill>
                      </a:endParaRPr>
                    </a:p>
                  </a:txBody>
                  <a:tcPr marL="73475" marR="73475"/>
                </a:tc>
                <a:tc>
                  <a:txBody>
                    <a:bodyPr/>
                    <a:lstStyle/>
                    <a:p>
                      <a:endParaRPr lang="es-ES" sz="1200" b="0" dirty="0">
                        <a:solidFill>
                          <a:schemeClr val="tx1"/>
                        </a:solidFill>
                      </a:endParaRPr>
                    </a:p>
                  </a:txBody>
                  <a:tcPr marL="73475" marR="73475"/>
                </a:tc>
                <a:tc>
                  <a:txBody>
                    <a:bodyPr/>
                    <a:lstStyle/>
                    <a:p>
                      <a:endParaRPr lang="es-ES" sz="1200" b="0" dirty="0">
                        <a:solidFill>
                          <a:schemeClr val="tx1"/>
                        </a:solidFill>
                      </a:endParaRPr>
                    </a:p>
                  </a:txBody>
                  <a:tcPr marL="73475" marR="73475"/>
                </a:tc>
                <a:tc>
                  <a:txBody>
                    <a:bodyPr/>
                    <a:lstStyle/>
                    <a:p>
                      <a:r>
                        <a:rPr lang="es-ES" sz="1200" b="0" dirty="0" smtClean="0">
                          <a:solidFill>
                            <a:schemeClr val="tx1"/>
                          </a:solidFill>
                        </a:rPr>
                        <a:t>x</a:t>
                      </a:r>
                      <a:endParaRPr lang="es-ES" sz="1200" b="0" dirty="0">
                        <a:solidFill>
                          <a:schemeClr val="tx1"/>
                        </a:solidFill>
                      </a:endParaRPr>
                    </a:p>
                  </a:txBody>
                  <a:tcPr marL="73475" marR="73475"/>
                </a:tc>
                <a:tc>
                  <a:txBody>
                    <a:bodyPr/>
                    <a:lstStyle/>
                    <a:p>
                      <a:r>
                        <a:rPr lang="es-ES" sz="1200" b="0" dirty="0" smtClean="0">
                          <a:solidFill>
                            <a:schemeClr val="tx1"/>
                          </a:solidFill>
                        </a:rPr>
                        <a:t>x</a:t>
                      </a:r>
                      <a:endParaRPr lang="es-ES" sz="1200" b="0" dirty="0">
                        <a:solidFill>
                          <a:schemeClr val="tx1"/>
                        </a:solidFill>
                      </a:endParaRPr>
                    </a:p>
                  </a:txBody>
                  <a:tcPr marL="73475" marR="73475"/>
                </a:tc>
                <a:tc>
                  <a:txBody>
                    <a:bodyPr/>
                    <a:lstStyle/>
                    <a:p>
                      <a:endParaRPr lang="es-ES" sz="1200" b="0" dirty="0">
                        <a:solidFill>
                          <a:schemeClr val="tx1"/>
                        </a:solidFill>
                      </a:endParaRPr>
                    </a:p>
                  </a:txBody>
                  <a:tcPr marL="73475" marR="73475"/>
                </a:tc>
                <a:tc>
                  <a:txBody>
                    <a:bodyPr/>
                    <a:lstStyle/>
                    <a:p>
                      <a:endParaRPr lang="es-ES" sz="1200" b="0" dirty="0">
                        <a:solidFill>
                          <a:schemeClr val="tx1"/>
                        </a:solidFill>
                      </a:endParaRPr>
                    </a:p>
                  </a:txBody>
                  <a:tcPr marL="73475" marR="73475"/>
                </a:tc>
                <a:tc>
                  <a:txBody>
                    <a:bodyPr/>
                    <a:lstStyle/>
                    <a:p>
                      <a:endParaRPr lang="es-ES" sz="1200" b="0" dirty="0">
                        <a:solidFill>
                          <a:schemeClr val="tx1"/>
                        </a:solidFill>
                      </a:endParaRPr>
                    </a:p>
                  </a:txBody>
                  <a:tcPr marL="73475" marR="73475"/>
                </a:tc>
                <a:tc>
                  <a:txBody>
                    <a:bodyPr/>
                    <a:lstStyle/>
                    <a:p>
                      <a:endParaRPr lang="es-ES" sz="1200" b="0" dirty="0">
                        <a:solidFill>
                          <a:schemeClr val="tx1"/>
                        </a:solidFill>
                      </a:endParaRPr>
                    </a:p>
                  </a:txBody>
                  <a:tcPr marL="73475" marR="73475"/>
                </a:tc>
                <a:tc>
                  <a:txBody>
                    <a:bodyPr/>
                    <a:lstStyle/>
                    <a:p>
                      <a:endParaRPr lang="es-ES" sz="1600" b="0" dirty="0">
                        <a:solidFill>
                          <a:schemeClr val="tx1"/>
                        </a:solidFill>
                      </a:endParaRPr>
                    </a:p>
                  </a:txBody>
                  <a:tcPr marL="73475" marR="73475"/>
                </a:tc>
                <a:tc>
                  <a:txBody>
                    <a:bodyPr/>
                    <a:lstStyle/>
                    <a:p>
                      <a:endParaRPr lang="es-ES" sz="1600" b="0" dirty="0">
                        <a:solidFill>
                          <a:schemeClr val="tx1"/>
                        </a:solidFill>
                      </a:endParaRPr>
                    </a:p>
                  </a:txBody>
                  <a:tcPr marL="73475" marR="73475"/>
                </a:tc>
                <a:tc>
                  <a:txBody>
                    <a:bodyPr/>
                    <a:lstStyle/>
                    <a:p>
                      <a:endParaRPr lang="es-ES" sz="1600" b="0" dirty="0">
                        <a:solidFill>
                          <a:schemeClr val="tx1"/>
                        </a:solidFill>
                      </a:endParaRPr>
                    </a:p>
                  </a:txBody>
                  <a:tcPr marL="73475" marR="73475"/>
                </a:tc>
                <a:tc>
                  <a:txBody>
                    <a:bodyPr/>
                    <a:lstStyle/>
                    <a:p>
                      <a:endParaRPr lang="es-ES" sz="1600" b="0" dirty="0">
                        <a:solidFill>
                          <a:schemeClr val="tx1"/>
                        </a:solidFill>
                        <a:latin typeface="+mn-lt"/>
                      </a:endParaRPr>
                    </a:p>
                  </a:txBody>
                  <a:tcPr marL="73475" marR="73475"/>
                </a:tc>
              </a:tr>
              <a:tr h="367890">
                <a:tc>
                  <a:txBody>
                    <a:bodyPr/>
                    <a:lstStyle/>
                    <a:p>
                      <a:pPr algn="l" rtl="0" fontAlgn="t"/>
                      <a:r>
                        <a:rPr lang="es-ES" sz="1400" b="0" i="0" u="none" strike="noStrike">
                          <a:solidFill>
                            <a:srgbClr val="000000"/>
                          </a:solidFill>
                          <a:effectLst/>
                          <a:latin typeface="Comic Sans MS" panose="030F0702030302020204" pitchFamily="66" charset="0"/>
                        </a:rPr>
                        <a:t>Inma</a:t>
                      </a:r>
                    </a:p>
                  </a:txBody>
                  <a:tcPr marL="7654" marR="7654" marT="9525" marB="0"/>
                </a:tc>
                <a:tc>
                  <a:txBody>
                    <a:bodyPr/>
                    <a:lstStyle/>
                    <a:p>
                      <a:pPr algn="just" rtl="0" fontAlgn="t"/>
                      <a:r>
                        <a:rPr lang="es-ES" sz="1600" b="0" i="0" u="none" strike="noStrike" dirty="0">
                          <a:solidFill>
                            <a:srgbClr val="000000"/>
                          </a:solidFill>
                          <a:effectLst/>
                          <a:latin typeface="Comic Sans MS" panose="030F0702030302020204" pitchFamily="66" charset="0"/>
                        </a:rPr>
                        <a:t> </a:t>
                      </a:r>
                    </a:p>
                  </a:txBody>
                  <a:tcPr marL="7654" marR="7654" marT="9525" marB="0"/>
                </a:tc>
                <a:tc>
                  <a:txBody>
                    <a:bodyPr/>
                    <a:lstStyle/>
                    <a:p>
                      <a:pPr algn="l" rtl="0" fontAlgn="t"/>
                      <a:r>
                        <a:rPr lang="es-ES" sz="1800" b="0" i="0" u="none" strike="noStrike" dirty="0">
                          <a:solidFill>
                            <a:srgbClr val="000000"/>
                          </a:solidFill>
                          <a:effectLst/>
                          <a:latin typeface="Calibri" panose="020F0502020204030204" pitchFamily="34" charset="0"/>
                        </a:rPr>
                        <a:t> </a:t>
                      </a:r>
                    </a:p>
                  </a:txBody>
                  <a:tcPr marL="7654" marR="7654" marT="9525" marB="0"/>
                </a:tc>
                <a:tc>
                  <a:txBody>
                    <a:bodyPr/>
                    <a:lstStyle/>
                    <a:p>
                      <a:endParaRPr lang="es-ES" sz="1400" dirty="0"/>
                    </a:p>
                  </a:txBody>
                  <a:tcPr marL="73475" marR="73475"/>
                </a:tc>
                <a:tc>
                  <a:txBody>
                    <a:bodyPr/>
                    <a:lstStyle/>
                    <a:p>
                      <a:endParaRPr lang="es-ES" sz="1400" dirty="0"/>
                    </a:p>
                  </a:txBody>
                  <a:tcPr marL="73475" marR="73475"/>
                </a:tc>
                <a:tc>
                  <a:txBody>
                    <a:bodyPr/>
                    <a:lstStyle/>
                    <a:p>
                      <a:r>
                        <a:rPr lang="es-ES" sz="1400" dirty="0" smtClean="0"/>
                        <a:t>x</a:t>
                      </a:r>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r>
                        <a:rPr lang="es-ES" sz="1400" dirty="0" smtClean="0"/>
                        <a:t>x</a:t>
                      </a:r>
                      <a:endParaRPr lang="es-ES" sz="1400" dirty="0"/>
                    </a:p>
                  </a:txBody>
                  <a:tcPr marL="73475" marR="73475"/>
                </a:tc>
                <a:tc>
                  <a:txBody>
                    <a:bodyPr/>
                    <a:lstStyle/>
                    <a:p>
                      <a:r>
                        <a:rPr lang="es-ES" sz="1400" dirty="0" smtClean="0"/>
                        <a:t>x</a:t>
                      </a:r>
                      <a:endParaRPr lang="es-ES" sz="1400" dirty="0"/>
                    </a:p>
                  </a:txBody>
                  <a:tcPr marL="73475" marR="73475"/>
                </a:tc>
                <a:tc>
                  <a:txBody>
                    <a:bodyPr/>
                    <a:lstStyle/>
                    <a:p>
                      <a:r>
                        <a:rPr lang="es-ES" sz="1400" dirty="0" smtClean="0"/>
                        <a:t>x</a:t>
                      </a:r>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800" dirty="0"/>
                    </a:p>
                  </a:txBody>
                  <a:tcPr marL="73475" marR="73475"/>
                </a:tc>
                <a:tc>
                  <a:txBody>
                    <a:bodyPr/>
                    <a:lstStyle/>
                    <a:p>
                      <a:r>
                        <a:rPr lang="es-ES" sz="1800" dirty="0" smtClean="0"/>
                        <a:t>x</a:t>
                      </a:r>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r>
              <a:tr h="367890">
                <a:tc>
                  <a:txBody>
                    <a:bodyPr/>
                    <a:lstStyle/>
                    <a:p>
                      <a:pPr algn="just" rtl="0" fontAlgn="t"/>
                      <a:r>
                        <a:rPr lang="es-ES" sz="1400" b="0" i="0" u="none" strike="noStrike" dirty="0">
                          <a:solidFill>
                            <a:srgbClr val="000000"/>
                          </a:solidFill>
                          <a:effectLst/>
                          <a:latin typeface="Comic Sans MS" panose="030F0702030302020204" pitchFamily="66" charset="0"/>
                        </a:rPr>
                        <a:t>Raquel</a:t>
                      </a:r>
                    </a:p>
                  </a:txBody>
                  <a:tcPr marL="7654" marR="7654" marT="9525" marB="0">
                    <a:lnB w="12700" cap="flat" cmpd="sng" algn="ctr">
                      <a:solidFill>
                        <a:schemeClr val="tx1"/>
                      </a:solidFill>
                      <a:prstDash val="solid"/>
                      <a:round/>
                      <a:headEnd type="none" w="med" len="med"/>
                      <a:tailEnd type="none" w="med" len="med"/>
                    </a:lnB>
                  </a:tcPr>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lnB w="12700" cap="flat" cmpd="sng" algn="ctr">
                      <a:solidFill>
                        <a:schemeClr val="tx1"/>
                      </a:solidFill>
                      <a:prstDash val="solid"/>
                      <a:round/>
                      <a:headEnd type="none" w="med" len="med"/>
                      <a:tailEnd type="none" w="med" len="med"/>
                    </a:lnB>
                  </a:tcPr>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r>
                        <a:rPr lang="es-ES" sz="1400" dirty="0" smtClean="0"/>
                        <a:t>x</a:t>
                      </a:r>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r>
                        <a:rPr lang="es-ES" sz="1400" dirty="0" smtClean="0"/>
                        <a:t>x</a:t>
                      </a:r>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r>
              <a:tr h="367890">
                <a:tc>
                  <a:txBody>
                    <a:bodyPr/>
                    <a:lstStyle/>
                    <a:p>
                      <a:pPr algn="just" rtl="0" fontAlgn="t"/>
                      <a:r>
                        <a:rPr lang="es-ES" sz="1400" b="0" i="0" u="none" strike="noStrike" dirty="0" err="1">
                          <a:solidFill>
                            <a:srgbClr val="000000"/>
                          </a:solidFill>
                          <a:effectLst/>
                          <a:latin typeface="Comic Sans MS" panose="030F0702030302020204" pitchFamily="66" charset="0"/>
                        </a:rPr>
                        <a:t>Ainoha</a:t>
                      </a:r>
                      <a:endParaRPr lang="es-ES" sz="1400" b="0" i="0" u="none" strike="noStrike" dirty="0">
                        <a:solidFill>
                          <a:srgbClr val="000000"/>
                        </a:solidFill>
                        <a:effectLst/>
                        <a:latin typeface="Comic Sans MS" panose="030F0702030302020204" pitchFamily="66" charset="0"/>
                      </a:endParaRPr>
                    </a:p>
                  </a:txBody>
                  <a:tcPr marL="7654" marR="7654" marT="9525" marB="0">
                    <a:lnT w="12700" cap="flat" cmpd="sng" algn="ctr">
                      <a:solidFill>
                        <a:schemeClr val="tx1"/>
                      </a:solidFill>
                      <a:prstDash val="solid"/>
                      <a:round/>
                      <a:headEnd type="none" w="med" len="med"/>
                      <a:tailEnd type="none" w="med" len="med"/>
                    </a:lnT>
                  </a:tcPr>
                </a:tc>
                <a:tc>
                  <a:txBody>
                    <a:bodyPr/>
                    <a:lstStyle/>
                    <a:p>
                      <a:pPr algn="just" fontAlgn="t"/>
                      <a:r>
                        <a:rPr lang="es-ES" sz="1600" b="0" i="0" u="none" strike="noStrike" dirty="0">
                          <a:solidFill>
                            <a:srgbClr val="000000"/>
                          </a:solidFill>
                          <a:effectLst/>
                          <a:latin typeface="Comic Sans MS" panose="030F0702030302020204" pitchFamily="66" charset="0"/>
                        </a:rPr>
                        <a:t> </a:t>
                      </a:r>
                    </a:p>
                  </a:txBody>
                  <a:tcPr marL="7654" marR="7654" marT="9525" marB="0">
                    <a:lnT w="12700" cap="flat" cmpd="sng" algn="ctr">
                      <a:solidFill>
                        <a:schemeClr val="tx1"/>
                      </a:solidFill>
                      <a:prstDash val="solid"/>
                      <a:round/>
                      <a:headEnd type="none" w="med" len="med"/>
                      <a:tailEnd type="none" w="med" len="med"/>
                    </a:lnT>
                  </a:tcPr>
                </a:tc>
                <a:tc>
                  <a:txBody>
                    <a:bodyPr/>
                    <a:lstStyle/>
                    <a:p>
                      <a:pPr algn="just" rtl="0" fontAlgn="t"/>
                      <a:r>
                        <a:rPr lang="es-ES" sz="1600" b="0" i="0" u="none" strike="noStrike" dirty="0">
                          <a:solidFill>
                            <a:srgbClr val="000000"/>
                          </a:solidFill>
                          <a:effectLst/>
                          <a:latin typeface="Comic Sans MS" panose="030F0702030302020204" pitchFamily="66" charset="0"/>
                        </a:rPr>
                        <a:t> </a:t>
                      </a:r>
                    </a:p>
                  </a:txBody>
                  <a:tcPr marL="7654" marR="7654" marT="9525" marB="0">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800" dirty="0" smtClean="0"/>
                        <a:t>x</a:t>
                      </a:r>
                      <a:endParaRPr lang="es-ES" sz="1800" dirty="0"/>
                    </a:p>
                  </a:txBody>
                  <a:tcPr marL="73475" marR="73475">
                    <a:lnT w="12700" cap="flat" cmpd="sng" algn="ctr">
                      <a:solidFill>
                        <a:schemeClr val="tx1"/>
                      </a:solidFill>
                      <a:prstDash val="solid"/>
                      <a:round/>
                      <a:headEnd type="none" w="med" len="med"/>
                      <a:tailEnd type="none" w="med" len="med"/>
                    </a:lnT>
                  </a:tcPr>
                </a:tc>
                <a:tc>
                  <a:txBody>
                    <a:bodyPr/>
                    <a:lstStyle/>
                    <a:p>
                      <a:r>
                        <a:rPr lang="es-ES" sz="1800" dirty="0" smtClean="0"/>
                        <a:t>x</a:t>
                      </a:r>
                      <a:endParaRPr lang="es-ES" sz="1800" dirty="0"/>
                    </a:p>
                  </a:txBody>
                  <a:tcPr marL="73475" marR="73475">
                    <a:lnT w="12700" cap="flat" cmpd="sng" algn="ctr">
                      <a:solidFill>
                        <a:schemeClr val="tx1"/>
                      </a:solidFill>
                      <a:prstDash val="solid"/>
                      <a:round/>
                      <a:headEnd type="none" w="med" len="med"/>
                      <a:tailEnd type="none" w="med" len="med"/>
                    </a:lnT>
                  </a:tcPr>
                </a:tc>
                <a:tc>
                  <a:txBody>
                    <a:bodyPr/>
                    <a:lstStyle/>
                    <a:p>
                      <a:r>
                        <a:rPr lang="es-ES" sz="1800" dirty="0" smtClean="0"/>
                        <a:t>x</a:t>
                      </a:r>
                      <a:endParaRPr lang="es-ES" sz="1800" dirty="0"/>
                    </a:p>
                  </a:txBody>
                  <a:tcPr marL="73475" marR="73475">
                    <a:lnT w="12700" cap="flat" cmpd="sng" algn="ctr">
                      <a:solidFill>
                        <a:schemeClr val="tx1"/>
                      </a:solidFill>
                      <a:prstDash val="solid"/>
                      <a:round/>
                      <a:headEnd type="none" w="med" len="med"/>
                      <a:tailEnd type="none" w="med" len="med"/>
                    </a:lnT>
                  </a:tcPr>
                </a:tc>
                <a:tc>
                  <a:txBody>
                    <a:bodyPr/>
                    <a:lstStyle/>
                    <a:p>
                      <a:r>
                        <a:rPr lang="es-ES" sz="1800" dirty="0" smtClean="0"/>
                        <a:t>x</a:t>
                      </a:r>
                      <a:endParaRPr lang="es-ES" sz="1800" dirty="0"/>
                    </a:p>
                  </a:txBody>
                  <a:tcPr marL="73475" marR="73475">
                    <a:lnT w="12700" cap="flat" cmpd="sng" algn="ctr">
                      <a:solidFill>
                        <a:schemeClr val="tx1"/>
                      </a:solidFill>
                      <a:prstDash val="solid"/>
                      <a:round/>
                      <a:headEnd type="none" w="med" len="med"/>
                      <a:tailEnd type="none" w="med" len="med"/>
                    </a:lnT>
                  </a:tcPr>
                </a:tc>
              </a:tr>
              <a:tr h="424202">
                <a:tc>
                  <a:txBody>
                    <a:bodyPr/>
                    <a:lstStyle/>
                    <a:p>
                      <a:pPr algn="just" rtl="0" fontAlgn="t"/>
                      <a:r>
                        <a:rPr lang="es-ES" sz="1400" b="0" i="0" u="none" strike="noStrike">
                          <a:solidFill>
                            <a:srgbClr val="000000"/>
                          </a:solidFill>
                          <a:effectLst/>
                          <a:latin typeface="Comic Sans MS" panose="030F0702030302020204" pitchFamily="66" charset="0"/>
                        </a:rPr>
                        <a:t>Rebeca</a:t>
                      </a:r>
                    </a:p>
                  </a:txBody>
                  <a:tcPr marL="7654" marR="7654" marT="9525" marB="0"/>
                </a:tc>
                <a:tc>
                  <a:txBody>
                    <a:bodyPr/>
                    <a:lstStyle/>
                    <a:p>
                      <a:pPr algn="just" fontAlgn="t"/>
                      <a:r>
                        <a:rPr lang="es-ES" sz="1600" b="0" i="0" u="none" strike="noStrike" dirty="0">
                          <a:solidFill>
                            <a:srgbClr val="000000"/>
                          </a:solidFill>
                          <a:effectLst/>
                          <a:latin typeface="Comic Sans MS" panose="030F0702030302020204" pitchFamily="66" charset="0"/>
                        </a:rPr>
                        <a:t> </a:t>
                      </a:r>
                    </a:p>
                  </a:txBody>
                  <a:tcPr marL="7654" marR="7654" marT="9525" marB="0"/>
                </a:tc>
                <a:tc>
                  <a:txBody>
                    <a:bodyPr/>
                    <a:lstStyle/>
                    <a:p>
                      <a:pPr algn="just" rtl="0" fontAlgn="t"/>
                      <a:r>
                        <a:rPr lang="es-ES" sz="1600" b="0" i="0" u="none" strike="noStrike" dirty="0">
                          <a:solidFill>
                            <a:srgbClr val="000000"/>
                          </a:solidFill>
                          <a:effectLst/>
                          <a:latin typeface="Comic Sans MS" panose="030F0702030302020204" pitchFamily="66" charset="0"/>
                        </a:rPr>
                        <a:t> </a:t>
                      </a:r>
                    </a:p>
                  </a:txBody>
                  <a:tcPr marL="7654" marR="7654" marT="9525" marB="0"/>
                </a:tc>
                <a:tc>
                  <a:txBody>
                    <a:bodyPr/>
                    <a:lstStyle/>
                    <a:p>
                      <a:endParaRPr lang="es-ES" sz="1400" dirty="0"/>
                    </a:p>
                  </a:txBody>
                  <a:tcPr marL="73475" marR="73475"/>
                </a:tc>
                <a:tc>
                  <a:txBody>
                    <a:bodyPr/>
                    <a:lstStyle/>
                    <a:p>
                      <a:r>
                        <a:rPr lang="es-ES" sz="1400" dirty="0" smtClean="0"/>
                        <a:t>x</a:t>
                      </a:r>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r>
                        <a:rPr lang="es-ES" sz="1400" dirty="0" smtClean="0"/>
                        <a:t>x</a:t>
                      </a:r>
                      <a:endParaRPr lang="es-ES" sz="1400" dirty="0"/>
                    </a:p>
                  </a:txBody>
                  <a:tcPr marL="73475" marR="73475"/>
                </a:tc>
                <a:tc>
                  <a:txBody>
                    <a:bodyPr/>
                    <a:lstStyle/>
                    <a:p>
                      <a:r>
                        <a:rPr lang="es-ES" sz="1400" dirty="0" smtClean="0"/>
                        <a:t>x</a:t>
                      </a:r>
                      <a:endParaRPr lang="es-ES" sz="1400" dirty="0"/>
                    </a:p>
                  </a:txBody>
                  <a:tcPr marL="73475" marR="73475"/>
                </a:tc>
                <a:tc>
                  <a:txBody>
                    <a:bodyPr/>
                    <a:lstStyle/>
                    <a:p>
                      <a:r>
                        <a:rPr lang="es-ES" sz="1400" dirty="0" smtClean="0"/>
                        <a:t>x</a:t>
                      </a:r>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r>
              <a:tr h="367890">
                <a:tc>
                  <a:txBody>
                    <a:bodyPr/>
                    <a:lstStyle/>
                    <a:p>
                      <a:pPr algn="just" rtl="0" fontAlgn="t"/>
                      <a:r>
                        <a:rPr lang="es-ES" sz="1400" b="0" i="0" u="none" strike="noStrike" dirty="0">
                          <a:solidFill>
                            <a:srgbClr val="000000"/>
                          </a:solidFill>
                          <a:effectLst/>
                          <a:latin typeface="Comic Sans MS" panose="030F0702030302020204" pitchFamily="66" charset="0"/>
                        </a:rPr>
                        <a:t>David</a:t>
                      </a:r>
                    </a:p>
                  </a:txBody>
                  <a:tcPr marL="7654" marR="7654" marT="9525" marB="0">
                    <a:lnB w="12700" cap="flat" cmpd="sng" algn="ctr">
                      <a:solidFill>
                        <a:schemeClr val="tx1"/>
                      </a:solidFill>
                      <a:prstDash val="solid"/>
                      <a:round/>
                      <a:headEnd type="none" w="med" len="med"/>
                      <a:tailEnd type="none" w="med" len="med"/>
                    </a:lnB>
                  </a:tcPr>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lnB w="12700" cap="flat" cmpd="sng" algn="ctr">
                      <a:solidFill>
                        <a:schemeClr val="tx1"/>
                      </a:solidFill>
                      <a:prstDash val="solid"/>
                      <a:round/>
                      <a:headEnd type="none" w="med" len="med"/>
                      <a:tailEnd type="none" w="med" len="med"/>
                    </a:lnB>
                  </a:tcPr>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r>
                        <a:rPr lang="es-ES" sz="1400" dirty="0" smtClean="0"/>
                        <a:t>x</a:t>
                      </a:r>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r>
                        <a:rPr lang="es-ES" sz="1400" dirty="0" smtClean="0"/>
                        <a:t>x</a:t>
                      </a:r>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r>
                        <a:rPr lang="es-ES" sz="1400" dirty="0" smtClean="0"/>
                        <a:t>x</a:t>
                      </a:r>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r>
              <a:tr h="3678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b="0" i="0" u="none" strike="noStrike" kern="1200" dirty="0" smtClean="0">
                          <a:solidFill>
                            <a:srgbClr val="000000"/>
                          </a:solidFill>
                          <a:effectLst/>
                          <a:latin typeface="Comic Sans MS" panose="030F0702030302020204" pitchFamily="66" charset="0"/>
                          <a:ea typeface="+mn-ea"/>
                          <a:cs typeface="+mn-cs"/>
                        </a:rPr>
                        <a:t>Ana</a:t>
                      </a:r>
                    </a:p>
                  </a:txBody>
                  <a:tcPr marL="7654" marR="7654" marT="9525" marB="0">
                    <a:lnT w="12700" cap="flat" cmpd="sng" algn="ctr">
                      <a:solidFill>
                        <a:schemeClr val="tx1"/>
                      </a:solidFill>
                      <a:prstDash val="solid"/>
                      <a:round/>
                      <a:headEnd type="none" w="med" len="med"/>
                      <a:tailEnd type="none" w="med" len="med"/>
                    </a:lnT>
                  </a:tcPr>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vert="vert270">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r>
                        <a:rPr lang="es-ES" sz="1400" dirty="0" smtClean="0"/>
                        <a:t>x</a:t>
                      </a:r>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a:lnT w="12700" cap="flat" cmpd="sng" algn="ctr">
                      <a:solidFill>
                        <a:schemeClr val="tx1"/>
                      </a:solidFill>
                      <a:prstDash val="solid"/>
                      <a:round/>
                      <a:headEnd type="none" w="med" len="med"/>
                      <a:tailEnd type="none" w="med" len="med"/>
                    </a:lnT>
                  </a:tcPr>
                </a:tc>
              </a:tr>
              <a:tr h="367890">
                <a:tc>
                  <a:txBody>
                    <a:bodyPr/>
                    <a:lstStyle/>
                    <a:p>
                      <a:pPr algn="just" rtl="0" fontAlgn="t"/>
                      <a:r>
                        <a:rPr lang="es-ES" sz="1400" b="0" i="0" u="none" strike="noStrike" dirty="0" err="1">
                          <a:solidFill>
                            <a:srgbClr val="000000"/>
                          </a:solidFill>
                          <a:effectLst/>
                          <a:latin typeface="Comic Sans MS" panose="030F0702030302020204" pitchFamily="66" charset="0"/>
                        </a:rPr>
                        <a:t>Alvaro</a:t>
                      </a:r>
                      <a:endParaRPr lang="es-ES" sz="1400" b="0" i="0" u="none" strike="noStrike" dirty="0">
                        <a:solidFill>
                          <a:srgbClr val="000000"/>
                        </a:solidFill>
                        <a:effectLst/>
                        <a:latin typeface="Comic Sans MS" panose="030F0702030302020204" pitchFamily="66" charset="0"/>
                      </a:endParaRPr>
                    </a:p>
                  </a:txBody>
                  <a:tcPr marL="7654" marR="7654" marT="9525" marB="0"/>
                </a:tc>
                <a:tc>
                  <a:txBody>
                    <a:bodyPr/>
                    <a:lstStyle/>
                    <a:p>
                      <a:pPr algn="just" rtl="0" fontAlgn="t"/>
                      <a:endParaRPr lang="es-ES" sz="1400" b="0" i="0" u="none" strike="noStrike" dirty="0">
                        <a:solidFill>
                          <a:srgbClr val="000000"/>
                        </a:solidFill>
                        <a:effectLst/>
                        <a:latin typeface="Comic Sans MS" panose="030F0702030302020204" pitchFamily="66" charset="0"/>
                      </a:endParaRPr>
                    </a:p>
                  </a:txBody>
                  <a:tcPr marL="7654" marR="7654" marT="9525" marB="0"/>
                </a:tc>
                <a:tc>
                  <a:txBody>
                    <a:bodyPr/>
                    <a:lstStyle/>
                    <a:p>
                      <a:endParaRPr lang="es-ES" sz="18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r>
                        <a:rPr lang="es-ES" sz="1400" dirty="0" smtClean="0"/>
                        <a:t>x</a:t>
                      </a:r>
                      <a:endParaRPr lang="es-ES" sz="1400" dirty="0"/>
                    </a:p>
                  </a:txBody>
                  <a:tcPr marL="73475" marR="73475"/>
                </a:tc>
                <a:tc>
                  <a:txBody>
                    <a:bodyPr/>
                    <a:lstStyle/>
                    <a:p>
                      <a:r>
                        <a:rPr lang="es-ES" sz="1400" dirty="0" smtClean="0"/>
                        <a:t>x</a:t>
                      </a:r>
                      <a:endParaRPr lang="es-ES" sz="1400" dirty="0"/>
                    </a:p>
                  </a:txBody>
                  <a:tcPr marL="73475" marR="73475"/>
                </a:tc>
                <a:tc>
                  <a:txBody>
                    <a:bodyPr/>
                    <a:lstStyle/>
                    <a:p>
                      <a:r>
                        <a:rPr lang="es-ES" sz="1400" dirty="0" smtClean="0"/>
                        <a:t>x</a:t>
                      </a:r>
                      <a:endParaRPr lang="es-ES" sz="1400" dirty="0"/>
                    </a:p>
                  </a:txBody>
                  <a:tcPr marL="73475" marR="73475"/>
                </a:tc>
                <a:tc>
                  <a:txBody>
                    <a:bodyPr/>
                    <a:lstStyle/>
                    <a:p>
                      <a:r>
                        <a:rPr lang="es-ES" sz="1400" dirty="0" smtClean="0"/>
                        <a:t>x</a:t>
                      </a:r>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800" dirty="0"/>
                    </a:p>
                  </a:txBody>
                  <a:tcPr marL="73475" marR="73475"/>
                </a:tc>
                <a:tc>
                  <a:txBody>
                    <a:bodyPr/>
                    <a:lstStyle/>
                    <a:p>
                      <a:r>
                        <a:rPr lang="es-ES" sz="1800" dirty="0" smtClean="0"/>
                        <a:t>x</a:t>
                      </a:r>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r>
              <a:tr h="367890">
                <a:tc>
                  <a:txBody>
                    <a:bodyPr/>
                    <a:lstStyle/>
                    <a:p>
                      <a:pPr algn="just" rtl="0" fontAlgn="t"/>
                      <a:r>
                        <a:rPr lang="es-ES" sz="1400" b="0" i="0" u="none" strike="noStrike" dirty="0">
                          <a:solidFill>
                            <a:srgbClr val="000000"/>
                          </a:solidFill>
                          <a:effectLst/>
                          <a:latin typeface="Comic Sans MS" panose="030F0702030302020204" pitchFamily="66" charset="0"/>
                        </a:rPr>
                        <a:t>Juan </a:t>
                      </a:r>
                    </a:p>
                  </a:txBody>
                  <a:tcPr marL="7654" marR="7654" marT="9525" marB="0"/>
                </a:tc>
                <a:tc>
                  <a:txBody>
                    <a:bodyPr/>
                    <a:lstStyle/>
                    <a:p>
                      <a:pPr algn="just" rtl="0" fontAlgn="t"/>
                      <a:endParaRPr lang="es-ES" sz="1400" b="0" i="0" u="none" strike="noStrike" dirty="0">
                        <a:solidFill>
                          <a:srgbClr val="000000"/>
                        </a:solidFill>
                        <a:effectLst/>
                        <a:latin typeface="Comic Sans MS" panose="030F0702030302020204" pitchFamily="66" charset="0"/>
                      </a:endParaRPr>
                    </a:p>
                  </a:txBody>
                  <a:tcPr marL="7654" marR="7654" marT="9525" marB="0"/>
                </a:tc>
                <a:tc>
                  <a:txBody>
                    <a:bodyPr/>
                    <a:lstStyle/>
                    <a:p>
                      <a:endParaRPr lang="es-ES" sz="18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r>
                        <a:rPr lang="es-ES" sz="1400" dirty="0" smtClean="0"/>
                        <a:t>x</a:t>
                      </a:r>
                      <a:endParaRPr lang="es-ES" sz="1400" dirty="0"/>
                    </a:p>
                  </a:txBody>
                  <a:tcPr marL="73475" marR="73475"/>
                </a:tc>
                <a:tc>
                  <a:txBody>
                    <a:bodyPr/>
                    <a:lstStyle/>
                    <a:p>
                      <a:r>
                        <a:rPr lang="es-ES" sz="1400" dirty="0" smtClean="0"/>
                        <a:t>x</a:t>
                      </a:r>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r>
              <a:tr h="367890">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s-ES" sz="1400" b="0" i="0" u="none" strike="noStrike" dirty="0" smtClean="0">
                          <a:solidFill>
                            <a:srgbClr val="000000"/>
                          </a:solidFill>
                          <a:effectLst/>
                          <a:latin typeface="Comic Sans MS" panose="030F0702030302020204" pitchFamily="66" charset="0"/>
                        </a:rPr>
                        <a:t>Pablo</a:t>
                      </a:r>
                    </a:p>
                  </a:txBody>
                  <a:tcPr marL="7654" marR="7654" marT="9525" marB="0"/>
                </a:tc>
                <a:tc>
                  <a:txBody>
                    <a:bodyPr/>
                    <a:lstStyle/>
                    <a:p>
                      <a:pPr algn="just" rtl="0" fontAlgn="t"/>
                      <a:endParaRPr lang="es-ES" sz="1400" b="0" i="0" u="none" strike="noStrike" dirty="0">
                        <a:solidFill>
                          <a:srgbClr val="000000"/>
                        </a:solidFill>
                        <a:effectLst/>
                        <a:latin typeface="Comic Sans MS" panose="030F0702030302020204" pitchFamily="66" charset="0"/>
                      </a:endParaRPr>
                    </a:p>
                  </a:txBody>
                  <a:tcPr marL="7654" marR="7654" marT="9525" marB="0"/>
                </a:tc>
                <a:tc>
                  <a:txBody>
                    <a:bodyPr/>
                    <a:lstStyle/>
                    <a:p>
                      <a:endParaRPr lang="es-ES" sz="18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r>
                        <a:rPr lang="es-ES" sz="1400" dirty="0" smtClean="0"/>
                        <a:t>x</a:t>
                      </a:r>
                      <a:endParaRPr lang="es-ES" sz="1400" dirty="0"/>
                    </a:p>
                  </a:txBody>
                  <a:tcPr marL="73475" marR="73475"/>
                </a:tc>
                <a:tc>
                  <a:txBody>
                    <a:bodyPr/>
                    <a:lstStyle/>
                    <a:p>
                      <a:r>
                        <a:rPr lang="es-ES" sz="1400" dirty="0" smtClean="0"/>
                        <a:t>x</a:t>
                      </a:r>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r>
            </a:tbl>
          </a:graphicData>
        </a:graphic>
      </p:graphicFrame>
      <p:sp>
        <p:nvSpPr>
          <p:cNvPr id="89091" name="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812">
                <a:solidFill>
                  <a:schemeClr val="tx1"/>
                </a:solidFill>
                <a:latin typeface="Georgia" panose="02040502050405020303" pitchFamily="18" charset="0"/>
              </a:defRPr>
            </a:lvl1pPr>
            <a:lvl2pPr marL="673856" indent="-259175">
              <a:spcBef>
                <a:spcPct val="20000"/>
              </a:spcBef>
              <a:buClr>
                <a:schemeClr val="accent2"/>
              </a:buClr>
              <a:buSzPct val="70000"/>
              <a:buFont typeface="Wingdings" panose="05000000000000000000" pitchFamily="2" charset="2"/>
              <a:buChar char=""/>
              <a:defRPr sz="2268">
                <a:solidFill>
                  <a:schemeClr val="tx2"/>
                </a:solidFill>
                <a:latin typeface="Georgia" panose="02040502050405020303" pitchFamily="18" charset="0"/>
              </a:defRPr>
            </a:lvl2pPr>
            <a:lvl3pPr marL="1036701" indent="-207340">
              <a:spcBef>
                <a:spcPct val="20000"/>
              </a:spcBef>
              <a:buClr>
                <a:srgbClr val="8CADAE"/>
              </a:buClr>
              <a:buSzPct val="75000"/>
              <a:buFont typeface="Wingdings 2" panose="05020102010507070707" pitchFamily="18" charset="2"/>
              <a:buChar char=""/>
              <a:defRPr sz="2086">
                <a:solidFill>
                  <a:schemeClr val="tx1"/>
                </a:solidFill>
                <a:latin typeface="Georgia" panose="02040502050405020303" pitchFamily="18" charset="0"/>
              </a:defRPr>
            </a:lvl3pPr>
            <a:lvl4pPr marL="1451381" indent="-207340">
              <a:spcBef>
                <a:spcPct val="20000"/>
              </a:spcBef>
              <a:buClr>
                <a:srgbClr val="8C7B70"/>
              </a:buClr>
              <a:buSzPct val="70000"/>
              <a:buFont typeface="Wingdings" panose="05000000000000000000" pitchFamily="2" charset="2"/>
              <a:buChar char=""/>
              <a:defRPr sz="2086">
                <a:solidFill>
                  <a:schemeClr val="tx2"/>
                </a:solidFill>
                <a:latin typeface="Georgia" panose="02040502050405020303" pitchFamily="18" charset="0"/>
              </a:defRPr>
            </a:lvl4pPr>
            <a:lvl5pPr marL="1866062" indent="-207340">
              <a:spcBef>
                <a:spcPct val="20000"/>
              </a:spcBef>
              <a:buClr>
                <a:srgbClr val="8FB08C"/>
              </a:buClr>
              <a:buChar char="•"/>
              <a:defRPr sz="1814">
                <a:solidFill>
                  <a:schemeClr val="tx1"/>
                </a:solidFill>
                <a:latin typeface="Georgia" panose="02040502050405020303" pitchFamily="18" charset="0"/>
              </a:defRPr>
            </a:lvl5pPr>
            <a:lvl6pPr marL="2280742"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6pPr>
            <a:lvl7pPr marL="269542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7pPr>
            <a:lvl8pPr marL="311010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8pPr>
            <a:lvl9pPr marL="352478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9pPr>
          </a:lstStyle>
          <a:p>
            <a:pPr>
              <a:spcBef>
                <a:spcPct val="0"/>
              </a:spcBef>
              <a:buClrTx/>
              <a:buSzTx/>
              <a:buFontTx/>
              <a:buNone/>
            </a:pPr>
            <a:fld id="{53A4A4CD-559A-49D3-B811-665403F4D87A}" type="slidenum">
              <a:rPr lang="en-US" altLang="en-US" sz="1633">
                <a:solidFill>
                  <a:srgbClr val="FFFFFF"/>
                </a:solidFill>
              </a:rPr>
              <a:pPr>
                <a:spcBef>
                  <a:spcPct val="0"/>
                </a:spcBef>
                <a:buClrTx/>
                <a:buSzTx/>
                <a:buFontTx/>
                <a:buNone/>
              </a:pPr>
              <a:t>81</a:t>
            </a:fld>
            <a:endParaRPr lang="en-US" altLang="en-US" sz="1633">
              <a:solidFill>
                <a:srgbClr val="FFFFFF"/>
              </a:solidFill>
            </a:endParaRPr>
          </a:p>
        </p:txBody>
      </p:sp>
    </p:spTree>
    <p:extLst>
      <p:ext uri="{BB962C8B-B14F-4D97-AF65-F5344CB8AC3E}">
        <p14:creationId xmlns:p14="http://schemas.microsoft.com/office/powerpoint/2010/main" val="97265641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3 Marcador de número de diapositiva"/>
          <p:cNvSpPr txBox="1">
            <a:spLocks noGrp="1"/>
          </p:cNvSpPr>
          <p:nvPr/>
        </p:nvSpPr>
        <p:spPr bwMode="auto">
          <a:xfrm>
            <a:off x="8218337" y="6356934"/>
            <a:ext cx="2286480" cy="364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SzPct val="85000"/>
              <a:buFont typeface="Wingdings 2" panose="05020102010507070707" pitchFamily="18" charset="2"/>
              <a:buChar char=""/>
              <a:defRPr sz="31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5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3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3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r" defTabSz="829361">
              <a:spcBef>
                <a:spcPct val="0"/>
              </a:spcBef>
              <a:buClrTx/>
              <a:buSzTx/>
              <a:buNone/>
            </a:pPr>
            <a:fld id="{54D3C401-5B51-4C08-8BD1-3BA42A57C59D}" type="slidenum">
              <a:rPr lang="es-ES" altLang="en-US" sz="1088">
                <a:solidFill>
                  <a:srgbClr val="898989"/>
                </a:solidFill>
              </a:rPr>
              <a:pPr algn="r" defTabSz="829361">
                <a:spcBef>
                  <a:spcPct val="0"/>
                </a:spcBef>
                <a:buClrTx/>
                <a:buSzTx/>
                <a:buNone/>
              </a:pPr>
              <a:t>82</a:t>
            </a:fld>
            <a:endParaRPr lang="es-ES" altLang="en-US" sz="1088">
              <a:solidFill>
                <a:srgbClr val="898989"/>
              </a:solidFill>
            </a:endParaRPr>
          </a:p>
        </p:txBody>
      </p:sp>
      <p:sp>
        <p:nvSpPr>
          <p:cNvPr id="5" name="1 Título"/>
          <p:cNvSpPr txBox="1">
            <a:spLocks/>
          </p:cNvSpPr>
          <p:nvPr/>
        </p:nvSpPr>
        <p:spPr>
          <a:xfrm>
            <a:off x="1654877" y="1469681"/>
            <a:ext cx="8485398" cy="3024187"/>
          </a:xfrm>
          <a:prstGeom prst="rect">
            <a:avLst/>
          </a:prstGeom>
        </p:spPr>
        <p:style>
          <a:lnRef idx="1">
            <a:schemeClr val="accent2"/>
          </a:lnRef>
          <a:fillRef idx="3">
            <a:schemeClr val="accent2"/>
          </a:fillRef>
          <a:effectRef idx="2">
            <a:schemeClr val="accent2"/>
          </a:effectRef>
          <a:fontRef idx="minor">
            <a:schemeClr val="lt1"/>
          </a:fontRef>
        </p:style>
        <p:txBody>
          <a:bodyPr anchor="ctr">
            <a:normAutofit/>
          </a:bodyPr>
          <a:lstStyle/>
          <a:p>
            <a:pPr algn="ctr" defTabSz="829361" fontAlgn="auto">
              <a:spcAft>
                <a:spcPts val="0"/>
              </a:spcAft>
              <a:defRPr/>
            </a:pPr>
            <a:r>
              <a:rPr lang="es-ES" sz="3991" b="1" dirty="0">
                <a:latin typeface="Comic Sans MS" pitchFamily="66" charset="0"/>
              </a:rPr>
              <a:t>PLANILLA SEGUIMIENTO </a:t>
            </a:r>
            <a:r>
              <a:rPr lang="es-ES" sz="3991" b="1" dirty="0">
                <a:solidFill>
                  <a:srgbClr val="FF0000"/>
                </a:solidFill>
                <a:latin typeface="Comic Sans MS" pitchFamily="66" charset="0"/>
              </a:rPr>
              <a:t>CUANTITATIVO</a:t>
            </a:r>
            <a:r>
              <a:rPr lang="es-ES" sz="3991" b="1" dirty="0">
                <a:latin typeface="Comic Sans MS" pitchFamily="66" charset="0"/>
              </a:rPr>
              <a:t> DE </a:t>
            </a:r>
            <a:r>
              <a:rPr lang="es-ES" sz="3991" b="1" u="sng" dirty="0">
                <a:latin typeface="Comic Sans MS" pitchFamily="66" charset="0"/>
              </a:rPr>
              <a:t>ACTIVIDADES DE PROYECTOS</a:t>
            </a:r>
            <a:endParaRPr lang="es-ES" sz="3991" u="sng" dirty="0">
              <a:latin typeface="Comic Sans MS" pitchFamily="66" charset="0"/>
            </a:endParaRPr>
          </a:p>
        </p:txBody>
      </p:sp>
      <p:sp>
        <p:nvSpPr>
          <p:cNvPr id="90118" name="5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812">
                <a:solidFill>
                  <a:schemeClr val="tx1"/>
                </a:solidFill>
                <a:latin typeface="Georgia" panose="02040502050405020303" pitchFamily="18" charset="0"/>
              </a:defRPr>
            </a:lvl1pPr>
            <a:lvl2pPr marL="673856" indent="-259175">
              <a:spcBef>
                <a:spcPct val="20000"/>
              </a:spcBef>
              <a:buClr>
                <a:schemeClr val="accent2"/>
              </a:buClr>
              <a:buSzPct val="70000"/>
              <a:buFont typeface="Wingdings" panose="05000000000000000000" pitchFamily="2" charset="2"/>
              <a:buChar char=""/>
              <a:defRPr sz="2268">
                <a:solidFill>
                  <a:schemeClr val="tx2"/>
                </a:solidFill>
                <a:latin typeface="Georgia" panose="02040502050405020303" pitchFamily="18" charset="0"/>
              </a:defRPr>
            </a:lvl2pPr>
            <a:lvl3pPr marL="1036701" indent="-207340">
              <a:spcBef>
                <a:spcPct val="20000"/>
              </a:spcBef>
              <a:buClr>
                <a:srgbClr val="8CADAE"/>
              </a:buClr>
              <a:buSzPct val="75000"/>
              <a:buFont typeface="Wingdings 2" panose="05020102010507070707" pitchFamily="18" charset="2"/>
              <a:buChar char=""/>
              <a:defRPr sz="2086">
                <a:solidFill>
                  <a:schemeClr val="tx1"/>
                </a:solidFill>
                <a:latin typeface="Georgia" panose="02040502050405020303" pitchFamily="18" charset="0"/>
              </a:defRPr>
            </a:lvl3pPr>
            <a:lvl4pPr marL="1451381" indent="-207340">
              <a:spcBef>
                <a:spcPct val="20000"/>
              </a:spcBef>
              <a:buClr>
                <a:srgbClr val="8C7B70"/>
              </a:buClr>
              <a:buSzPct val="70000"/>
              <a:buFont typeface="Wingdings" panose="05000000000000000000" pitchFamily="2" charset="2"/>
              <a:buChar char=""/>
              <a:defRPr sz="2086">
                <a:solidFill>
                  <a:schemeClr val="tx2"/>
                </a:solidFill>
                <a:latin typeface="Georgia" panose="02040502050405020303" pitchFamily="18" charset="0"/>
              </a:defRPr>
            </a:lvl4pPr>
            <a:lvl5pPr marL="1866062" indent="-207340">
              <a:spcBef>
                <a:spcPct val="20000"/>
              </a:spcBef>
              <a:buClr>
                <a:srgbClr val="8FB08C"/>
              </a:buClr>
              <a:buChar char="•"/>
              <a:defRPr sz="1814">
                <a:solidFill>
                  <a:schemeClr val="tx1"/>
                </a:solidFill>
                <a:latin typeface="Georgia" panose="02040502050405020303" pitchFamily="18" charset="0"/>
              </a:defRPr>
            </a:lvl5pPr>
            <a:lvl6pPr marL="2280742"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6pPr>
            <a:lvl7pPr marL="269542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7pPr>
            <a:lvl8pPr marL="311010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8pPr>
            <a:lvl9pPr marL="352478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9pPr>
          </a:lstStyle>
          <a:p>
            <a:pPr>
              <a:spcBef>
                <a:spcPct val="0"/>
              </a:spcBef>
              <a:buClrTx/>
              <a:buSzTx/>
              <a:buFontTx/>
              <a:buNone/>
            </a:pPr>
            <a:fld id="{ABBA9D1B-6610-4E82-B353-12C7EA26F5F9}" type="slidenum">
              <a:rPr lang="en-US" altLang="en-US" sz="1633">
                <a:solidFill>
                  <a:srgbClr val="FFFFFF"/>
                </a:solidFill>
              </a:rPr>
              <a:pPr>
                <a:spcBef>
                  <a:spcPct val="0"/>
                </a:spcBef>
                <a:buClrTx/>
                <a:buSzTx/>
                <a:buFontTx/>
                <a:buNone/>
              </a:pPr>
              <a:t>82</a:t>
            </a:fld>
            <a:endParaRPr lang="en-US" altLang="en-US" sz="1633">
              <a:solidFill>
                <a:srgbClr val="FFFFFF"/>
              </a:solidFill>
            </a:endParaRPr>
          </a:p>
        </p:txBody>
      </p:sp>
    </p:spTree>
    <p:extLst>
      <p:ext uri="{BB962C8B-B14F-4D97-AF65-F5344CB8AC3E}">
        <p14:creationId xmlns:p14="http://schemas.microsoft.com/office/powerpoint/2010/main" val="59665863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1197635" y="2"/>
          <a:ext cx="9796735" cy="7120437"/>
        </p:xfrm>
        <a:graphic>
          <a:graphicData uri="http://schemas.openxmlformats.org/drawingml/2006/table">
            <a:tbl>
              <a:tblPr firstRow="1" bandRow="1">
                <a:tableStyleId>{5C22544A-7EE6-4342-B048-85BDC9FD1C3A}</a:tableStyleId>
              </a:tblPr>
              <a:tblGrid>
                <a:gridCol w="777517"/>
                <a:gridCol w="431590"/>
                <a:gridCol w="812439"/>
                <a:gridCol w="466512"/>
                <a:gridCol w="388759"/>
                <a:gridCol w="544263"/>
                <a:gridCol w="450091"/>
                <a:gridCol w="482931"/>
                <a:gridCol w="544263"/>
                <a:gridCol w="409416"/>
                <a:gridCol w="449626"/>
                <a:gridCol w="427693"/>
                <a:gridCol w="471559"/>
                <a:gridCol w="383828"/>
                <a:gridCol w="504459"/>
                <a:gridCol w="383827"/>
                <a:gridCol w="515425"/>
                <a:gridCol w="438660"/>
                <a:gridCol w="438659"/>
                <a:gridCol w="475218"/>
              </a:tblGrid>
              <a:tr h="2519742">
                <a:tc rowSpan="2">
                  <a:txBody>
                    <a:bodyPr/>
                    <a:lstStyle/>
                    <a:p>
                      <a:pPr algn="ctr" rtl="0" fontAlgn="ctr"/>
                      <a:r>
                        <a:rPr lang="es-ES" sz="3200" b="1" i="0" u="none" strike="noStrike" dirty="0">
                          <a:solidFill>
                            <a:srgbClr val="000000"/>
                          </a:solidFill>
                          <a:effectLst/>
                          <a:latin typeface="Comic Sans MS" panose="030F0702030302020204" pitchFamily="66" charset="0"/>
                        </a:rPr>
                        <a:t>Alumnos </a:t>
                      </a:r>
                    </a:p>
                  </a:txBody>
                  <a:tcPr marL="68883" marR="7654" marT="9525" marB="0" vert="vert270" anchor="ctr"/>
                </a:tc>
                <a:tc gridSpan="2">
                  <a:txBody>
                    <a:bodyPr/>
                    <a:lstStyle/>
                    <a:p>
                      <a:pPr algn="l" rtl="0" fontAlgn="t"/>
                      <a:r>
                        <a:rPr lang="es-ES" sz="1600" b="1" i="0" u="none" strike="noStrike" dirty="0">
                          <a:solidFill>
                            <a:srgbClr val="000000"/>
                          </a:solidFill>
                          <a:effectLst/>
                          <a:latin typeface="Comic Sans MS" panose="030F0702030302020204" pitchFamily="66" charset="0"/>
                        </a:rPr>
                        <a:t>Proyecto:      1 Leche        2 Aceite       3 Tabaco</a:t>
                      </a:r>
                    </a:p>
                  </a:txBody>
                  <a:tcPr marL="7654" marR="7654" marT="9525" marB="0"/>
                </a:tc>
                <a:tc hMerge="1">
                  <a:txBody>
                    <a:bodyPr/>
                    <a:lstStyle/>
                    <a:p>
                      <a:endParaRPr lang="es-ES"/>
                    </a:p>
                  </a:txBody>
                  <a:tcPr/>
                </a:tc>
                <a:tc>
                  <a:txBody>
                    <a:bodyPr/>
                    <a:lstStyle/>
                    <a:p>
                      <a:pPr algn="l" rtl="0" fontAlgn="t"/>
                      <a:r>
                        <a:rPr lang="es-ES" sz="1200" b="1" i="0" u="none" strike="noStrike" dirty="0">
                          <a:solidFill>
                            <a:srgbClr val="FFFFFF"/>
                          </a:solidFill>
                          <a:effectLst/>
                          <a:latin typeface="Comic Sans MS" panose="030F0702030302020204" pitchFamily="66" charset="0"/>
                        </a:rPr>
                        <a:t>Explicación del trabajo global y las funciones a cada miembro</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Elaboración Plan de muestreo</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Realización de la toma de muestra y preparación para análisis</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Elección de método y técnica</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Elaboración de esquema secuencial de todo el proceso</a:t>
                      </a:r>
                    </a:p>
                  </a:txBody>
                  <a:tcPr marL="7654" marR="7654" marT="9525" marB="0" vert="vert270"/>
                </a:tc>
                <a:tc>
                  <a:txBody>
                    <a:bodyPr/>
                    <a:lstStyle/>
                    <a:p>
                      <a:pPr algn="l" rtl="0" fontAlgn="t"/>
                      <a:r>
                        <a:rPr lang="es-ES" sz="1200" b="1" i="0" u="none" strike="noStrike" dirty="0">
                          <a:solidFill>
                            <a:srgbClr val="FFFFFF"/>
                          </a:solidFill>
                          <a:effectLst/>
                          <a:latin typeface="Comic Sans MS" panose="030F0702030302020204" pitchFamily="66" charset="0"/>
                        </a:rPr>
                        <a:t>Elaboración </a:t>
                      </a:r>
                      <a:r>
                        <a:rPr lang="es-ES" sz="1200" b="1" i="0" u="none" strike="noStrike" dirty="0" smtClean="0">
                          <a:solidFill>
                            <a:srgbClr val="FFFFFF"/>
                          </a:solidFill>
                          <a:effectLst/>
                          <a:latin typeface="Comic Sans MS" panose="030F0702030302020204" pitchFamily="66" charset="0"/>
                        </a:rPr>
                        <a:t>normase </a:t>
                      </a:r>
                      <a:r>
                        <a:rPr lang="es-ES" sz="1200" b="1" i="0" u="none" strike="noStrike" dirty="0">
                          <a:solidFill>
                            <a:srgbClr val="FFFFFF"/>
                          </a:solidFill>
                          <a:effectLst/>
                          <a:latin typeface="Comic Sans MS" panose="030F0702030302020204" pitchFamily="66" charset="0"/>
                        </a:rPr>
                        <a:t>trabajo </a:t>
                      </a:r>
                      <a:r>
                        <a:rPr lang="es-ES" sz="1200" b="1" i="0" u="none" strike="noStrike" dirty="0" smtClean="0">
                          <a:solidFill>
                            <a:srgbClr val="FFFFFF"/>
                          </a:solidFill>
                          <a:effectLst/>
                          <a:latin typeface="Comic Sans MS" panose="030F0702030302020204" pitchFamily="66" charset="0"/>
                        </a:rPr>
                        <a:t>y </a:t>
                      </a:r>
                      <a:r>
                        <a:rPr lang="es-ES" sz="1200" b="1" i="0" u="none" strike="noStrike" dirty="0">
                          <a:solidFill>
                            <a:srgbClr val="FFFFFF"/>
                          </a:solidFill>
                          <a:effectLst/>
                          <a:latin typeface="Comic Sans MS" panose="030F0702030302020204" pitchFamily="66" charset="0"/>
                        </a:rPr>
                        <a:t>normas de seguridad y protección personal</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Calibración dde instrumentos</a:t>
                      </a:r>
                    </a:p>
                  </a:txBody>
                  <a:tcPr marL="7654" marR="7654" marT="9525" marB="0" vert="vert270"/>
                </a:tc>
                <a:tc>
                  <a:txBody>
                    <a:bodyPr/>
                    <a:lstStyle/>
                    <a:p>
                      <a:pPr algn="l" rtl="0" fontAlgn="t"/>
                      <a:r>
                        <a:rPr lang="es-ES" sz="1200" b="1" i="0" u="none" strike="noStrike" dirty="0">
                          <a:solidFill>
                            <a:srgbClr val="FFFFFF"/>
                          </a:solidFill>
                          <a:effectLst/>
                          <a:latin typeface="Comic Sans MS" panose="030F0702030302020204" pitchFamily="66" charset="0"/>
                        </a:rPr>
                        <a:t>Medidas </a:t>
                      </a:r>
                      <a:r>
                        <a:rPr lang="es-ES" sz="1200" b="1" i="0" u="none" strike="noStrike" dirty="0" smtClean="0">
                          <a:solidFill>
                            <a:srgbClr val="FFFFFF"/>
                          </a:solidFill>
                          <a:effectLst/>
                          <a:latin typeface="Comic Sans MS" panose="030F0702030302020204" pitchFamily="66" charset="0"/>
                        </a:rPr>
                        <a:t>de parámetros</a:t>
                      </a:r>
                      <a:endParaRPr lang="es-ES" sz="1200" b="1" i="0" u="none" strike="noStrike" dirty="0">
                        <a:solidFill>
                          <a:srgbClr val="FFFFFF"/>
                        </a:solidFill>
                        <a:effectLst/>
                        <a:latin typeface="Comic Sans MS" panose="030F0702030302020204" pitchFamily="66" charset="0"/>
                      </a:endParaRP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Realización autónoma del trabajo asignado</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Trato de materiales cuidadoso y Puesto de trabajo limpio y ordenado</a:t>
                      </a:r>
                    </a:p>
                  </a:txBody>
                  <a:tcPr marL="7654" marR="7654" marT="9525" marB="0" vert="vert270"/>
                </a:tc>
                <a:tc>
                  <a:txBody>
                    <a:bodyPr/>
                    <a:lstStyle/>
                    <a:p>
                      <a:pPr algn="l" rtl="0" fontAlgn="t"/>
                      <a:r>
                        <a:rPr lang="es-ES" sz="1200" b="1" i="0" u="none" strike="noStrike" dirty="0">
                          <a:solidFill>
                            <a:srgbClr val="FFFFFF"/>
                          </a:solidFill>
                          <a:effectLst/>
                          <a:latin typeface="Comic Sans MS" panose="030F0702030302020204" pitchFamily="66" charset="0"/>
                        </a:rPr>
                        <a:t>Presentación de resultados en el tiempo previsto</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Dirección o cumplimiento de órdenes colaborando en tareas colectivas </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Eliminación de los residuos generados </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Responsabilizarse de los resultados obtenidos en trabajos asignados</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Elaboración de informe con tratamiento de datos y análisis de resultados</a:t>
                      </a:r>
                    </a:p>
                  </a:txBody>
                  <a:tcPr marL="7654" marR="7654" marT="9525" marB="0" vert="vert270"/>
                </a:tc>
                <a:tc>
                  <a:txBody>
                    <a:bodyPr/>
                    <a:lstStyle/>
                    <a:p>
                      <a:pPr algn="l" rtl="0" fontAlgn="t"/>
                      <a:r>
                        <a:rPr lang="es-ES" sz="1200" b="1" i="0" u="none" strike="noStrike">
                          <a:solidFill>
                            <a:srgbClr val="FFFFFF"/>
                          </a:solidFill>
                          <a:effectLst/>
                          <a:latin typeface="Comic Sans MS" panose="030F0702030302020204" pitchFamily="66" charset="0"/>
                        </a:rPr>
                        <a:t>Valoración entre propuestas establecidas y resultados alcanzados</a:t>
                      </a:r>
                    </a:p>
                  </a:txBody>
                  <a:tcPr marL="7654" marR="7654" marT="9525" marB="0" vert="vert270"/>
                </a:tc>
                <a:tc>
                  <a:txBody>
                    <a:bodyPr/>
                    <a:lstStyle/>
                    <a:p>
                      <a:pPr algn="l" rtl="0" fontAlgn="t"/>
                      <a:r>
                        <a:rPr lang="es-ES" sz="1200" b="1" i="0" u="none" strike="noStrike" dirty="0">
                          <a:solidFill>
                            <a:srgbClr val="FFFFFF"/>
                          </a:solidFill>
                          <a:effectLst/>
                          <a:latin typeface="Comic Sans MS" panose="030F0702030302020204" pitchFamily="66" charset="0"/>
                        </a:rPr>
                        <a:t>Propuestas de mejora</a:t>
                      </a:r>
                    </a:p>
                  </a:txBody>
                  <a:tcPr marL="7654" marR="7654" marT="9525" marB="0" vert="vert270"/>
                </a:tc>
              </a:tr>
              <a:tr h="321460">
                <a:tc vMerge="1">
                  <a:txBody>
                    <a:bodyPr/>
                    <a:lstStyle/>
                    <a:p>
                      <a:endParaRPr lang="es-ES"/>
                    </a:p>
                  </a:txBody>
                  <a:tcPr/>
                </a:tc>
                <a:tc gridSpan="2">
                  <a:txBody>
                    <a:bodyPr/>
                    <a:lstStyle/>
                    <a:p>
                      <a:pPr algn="l" rtl="0" fontAlgn="t"/>
                      <a:r>
                        <a:rPr lang="es-ES" sz="1400" b="1" i="0" u="none" strike="noStrike" smtClean="0">
                          <a:solidFill>
                            <a:srgbClr val="000000"/>
                          </a:solidFill>
                          <a:effectLst/>
                          <a:latin typeface="Comic Sans MS" panose="030F0702030302020204" pitchFamily="66" charset="0"/>
                        </a:rPr>
                        <a:t>Ponderación</a:t>
                      </a:r>
                      <a:r>
                        <a:rPr lang="es-ES" sz="1400" b="1" i="0" u="none" strike="noStrike" baseline="0" smtClean="0">
                          <a:solidFill>
                            <a:srgbClr val="000000"/>
                          </a:solidFill>
                          <a:effectLst/>
                          <a:latin typeface="Comic Sans MS" panose="030F0702030302020204" pitchFamily="66" charset="0"/>
                        </a:rPr>
                        <a:t> </a:t>
                      </a:r>
                      <a:r>
                        <a:rPr lang="es-ES" sz="1600" b="1" i="0" u="none" strike="noStrike" smtClean="0">
                          <a:solidFill>
                            <a:srgbClr val="000000"/>
                          </a:solidFill>
                          <a:effectLst/>
                          <a:latin typeface="Comic Sans MS" panose="030F0702030302020204" pitchFamily="66" charset="0"/>
                        </a:rPr>
                        <a:t>%</a:t>
                      </a:r>
                      <a:endParaRPr lang="es-ES" sz="1600" b="1" i="0" u="none" strike="noStrike" dirty="0">
                        <a:solidFill>
                          <a:srgbClr val="000000"/>
                        </a:solidFill>
                        <a:effectLst/>
                        <a:latin typeface="Comic Sans MS" panose="030F0702030302020204" pitchFamily="66" charset="0"/>
                      </a:endParaRPr>
                    </a:p>
                  </a:txBody>
                  <a:tcPr marL="7654" marR="7654" marT="9525" marB="0"/>
                </a:tc>
                <a:tc hMerge="1">
                  <a:txBody>
                    <a:bodyPr/>
                    <a:lstStyle/>
                    <a:p>
                      <a:endParaRPr lang="es-ES"/>
                    </a:p>
                  </a:txBody>
                  <a:tcPr/>
                </a:tc>
                <a:tc>
                  <a:txBody>
                    <a:bodyPr/>
                    <a:lstStyle/>
                    <a:p>
                      <a:r>
                        <a:rPr lang="es-ES" sz="1300" dirty="0" smtClean="0">
                          <a:latin typeface="Comic Sans MS" pitchFamily="66" charset="0"/>
                        </a:rPr>
                        <a:t>7</a:t>
                      </a:r>
                      <a:endParaRPr lang="es-ES" sz="1300" dirty="0">
                        <a:latin typeface="Comic Sans MS" pitchFamily="66" charset="0"/>
                      </a:endParaRPr>
                    </a:p>
                  </a:txBody>
                  <a:tcPr marL="73475" marR="73475"/>
                </a:tc>
                <a:tc>
                  <a:txBody>
                    <a:bodyPr/>
                    <a:lstStyle/>
                    <a:p>
                      <a:r>
                        <a:rPr lang="es-ES" sz="1300" dirty="0" smtClean="0">
                          <a:latin typeface="Comic Sans MS" pitchFamily="66" charset="0"/>
                        </a:rPr>
                        <a:t>3</a:t>
                      </a:r>
                      <a:endParaRPr lang="es-ES" sz="1300" dirty="0">
                        <a:latin typeface="Comic Sans MS" pitchFamily="66" charset="0"/>
                      </a:endParaRPr>
                    </a:p>
                  </a:txBody>
                  <a:tcPr marL="73475" marR="73475"/>
                </a:tc>
                <a:tc>
                  <a:txBody>
                    <a:bodyPr/>
                    <a:lstStyle/>
                    <a:p>
                      <a:r>
                        <a:rPr lang="es-ES" sz="1300" dirty="0" smtClean="0">
                          <a:latin typeface="Comic Sans MS" pitchFamily="66" charset="0"/>
                        </a:rPr>
                        <a:t>3</a:t>
                      </a:r>
                      <a:endParaRPr lang="es-ES" sz="1300" dirty="0">
                        <a:latin typeface="Comic Sans MS" pitchFamily="66" charset="0"/>
                      </a:endParaRPr>
                    </a:p>
                  </a:txBody>
                  <a:tcPr marL="73475" marR="73475"/>
                </a:tc>
                <a:tc>
                  <a:txBody>
                    <a:bodyPr/>
                    <a:lstStyle/>
                    <a:p>
                      <a:r>
                        <a:rPr lang="es-ES" sz="1300" dirty="0" smtClean="0">
                          <a:latin typeface="Comic Sans MS" pitchFamily="66" charset="0"/>
                        </a:rPr>
                        <a:t>5</a:t>
                      </a:r>
                      <a:endParaRPr lang="es-ES" sz="1300" dirty="0">
                        <a:latin typeface="Comic Sans MS" pitchFamily="66" charset="0"/>
                      </a:endParaRPr>
                    </a:p>
                  </a:txBody>
                  <a:tcPr marL="73475" marR="73475"/>
                </a:tc>
                <a:tc>
                  <a:txBody>
                    <a:bodyPr/>
                    <a:lstStyle/>
                    <a:p>
                      <a:r>
                        <a:rPr lang="es-ES" sz="1300" dirty="0" smtClean="0">
                          <a:latin typeface="Comic Sans MS" pitchFamily="66" charset="0"/>
                        </a:rPr>
                        <a:t>4</a:t>
                      </a:r>
                      <a:endParaRPr lang="es-ES" sz="1300" dirty="0">
                        <a:latin typeface="Comic Sans MS" pitchFamily="66" charset="0"/>
                      </a:endParaRPr>
                    </a:p>
                  </a:txBody>
                  <a:tcPr marL="73475" marR="73475"/>
                </a:tc>
                <a:tc>
                  <a:txBody>
                    <a:bodyPr/>
                    <a:lstStyle/>
                    <a:p>
                      <a:r>
                        <a:rPr lang="es-ES" sz="1300" dirty="0" smtClean="0">
                          <a:latin typeface="Comic Sans MS" pitchFamily="66" charset="0"/>
                        </a:rPr>
                        <a:t>3</a:t>
                      </a:r>
                      <a:endParaRPr lang="es-ES" sz="1300" dirty="0">
                        <a:latin typeface="Comic Sans MS" pitchFamily="66" charset="0"/>
                      </a:endParaRPr>
                    </a:p>
                  </a:txBody>
                  <a:tcPr marL="73475" marR="73475"/>
                </a:tc>
                <a:tc>
                  <a:txBody>
                    <a:bodyPr/>
                    <a:lstStyle/>
                    <a:p>
                      <a:r>
                        <a:rPr lang="es-ES" sz="1300" dirty="0" smtClean="0">
                          <a:latin typeface="Comic Sans MS" pitchFamily="66" charset="0"/>
                        </a:rPr>
                        <a:t>3</a:t>
                      </a:r>
                      <a:endParaRPr lang="es-ES" sz="1300" dirty="0">
                        <a:latin typeface="Comic Sans MS" pitchFamily="66" charset="0"/>
                      </a:endParaRPr>
                    </a:p>
                  </a:txBody>
                  <a:tcPr marL="73475" marR="73475"/>
                </a:tc>
                <a:tc>
                  <a:txBody>
                    <a:bodyPr/>
                    <a:lstStyle/>
                    <a:p>
                      <a:r>
                        <a:rPr lang="es-ES" sz="1300" dirty="0" smtClean="0">
                          <a:latin typeface="Comic Sans MS" pitchFamily="66" charset="0"/>
                        </a:rPr>
                        <a:t>6</a:t>
                      </a:r>
                      <a:endParaRPr lang="es-ES" sz="1300" dirty="0">
                        <a:latin typeface="Comic Sans MS" pitchFamily="66" charset="0"/>
                      </a:endParaRPr>
                    </a:p>
                  </a:txBody>
                  <a:tcPr marL="73475" marR="73475"/>
                </a:tc>
                <a:tc>
                  <a:txBody>
                    <a:bodyPr/>
                    <a:lstStyle/>
                    <a:p>
                      <a:r>
                        <a:rPr lang="es-ES" sz="1300" dirty="0" smtClean="0">
                          <a:latin typeface="Comic Sans MS" pitchFamily="66" charset="0"/>
                        </a:rPr>
                        <a:t>6</a:t>
                      </a:r>
                      <a:endParaRPr lang="es-ES" sz="1300" dirty="0">
                        <a:latin typeface="Comic Sans MS" pitchFamily="66" charset="0"/>
                      </a:endParaRPr>
                    </a:p>
                  </a:txBody>
                  <a:tcPr marL="73475" marR="73475"/>
                </a:tc>
                <a:tc>
                  <a:txBody>
                    <a:bodyPr/>
                    <a:lstStyle/>
                    <a:p>
                      <a:r>
                        <a:rPr lang="es-ES" sz="1300" dirty="0" smtClean="0">
                          <a:latin typeface="Comic Sans MS" pitchFamily="66" charset="0"/>
                        </a:rPr>
                        <a:t>4</a:t>
                      </a:r>
                    </a:p>
                  </a:txBody>
                  <a:tcPr marL="73475" marR="73475"/>
                </a:tc>
                <a:tc>
                  <a:txBody>
                    <a:bodyPr/>
                    <a:lstStyle/>
                    <a:p>
                      <a:r>
                        <a:rPr lang="es-ES" sz="1300" dirty="0" smtClean="0">
                          <a:latin typeface="Comic Sans MS" pitchFamily="66" charset="0"/>
                        </a:rPr>
                        <a:t>6</a:t>
                      </a:r>
                    </a:p>
                  </a:txBody>
                  <a:tcPr marL="73475" marR="73475"/>
                </a:tc>
                <a:tc>
                  <a:txBody>
                    <a:bodyPr/>
                    <a:lstStyle/>
                    <a:p>
                      <a:r>
                        <a:rPr lang="es-ES" sz="1300" dirty="0" smtClean="0">
                          <a:latin typeface="Comic Sans MS" pitchFamily="66" charset="0"/>
                        </a:rPr>
                        <a:t>7</a:t>
                      </a:r>
                    </a:p>
                  </a:txBody>
                  <a:tcPr marL="73475" marR="734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300" dirty="0" smtClean="0">
                          <a:latin typeface="Comic Sans MS" pitchFamily="66" charset="0"/>
                        </a:rPr>
                        <a:t>5</a:t>
                      </a:r>
                    </a:p>
                  </a:txBody>
                  <a:tcPr marL="73475" marR="734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300" dirty="0" smtClean="0">
                          <a:latin typeface="Comic Sans MS" pitchFamily="66" charset="0"/>
                        </a:rPr>
                        <a:t>5</a:t>
                      </a:r>
                    </a:p>
                  </a:txBody>
                  <a:tcPr marL="73475" marR="73475"/>
                </a:tc>
                <a:tc>
                  <a:txBody>
                    <a:bodyPr/>
                    <a:lstStyle/>
                    <a:p>
                      <a:r>
                        <a:rPr lang="es-ES" sz="1300" dirty="0" smtClean="0">
                          <a:latin typeface="Comic Sans MS" pitchFamily="66" charset="0"/>
                        </a:rPr>
                        <a:t>10</a:t>
                      </a:r>
                    </a:p>
                  </a:txBody>
                  <a:tcPr marL="73475" marR="73475"/>
                </a:tc>
                <a:tc>
                  <a:txBody>
                    <a:bodyPr/>
                    <a:lstStyle/>
                    <a:p>
                      <a:r>
                        <a:rPr lang="es-ES" sz="1300" dirty="0" smtClean="0">
                          <a:latin typeface="Comic Sans MS" pitchFamily="66" charset="0"/>
                        </a:rPr>
                        <a:t>10</a:t>
                      </a:r>
                    </a:p>
                  </a:txBody>
                  <a:tcPr marL="73475" marR="73475"/>
                </a:tc>
                <a:tc>
                  <a:txBody>
                    <a:bodyPr/>
                    <a:lstStyle/>
                    <a:p>
                      <a:r>
                        <a:rPr lang="es-ES" sz="1300" dirty="0" smtClean="0">
                          <a:latin typeface="Comic Sans MS" pitchFamily="66" charset="0"/>
                        </a:rPr>
                        <a:t>13</a:t>
                      </a:r>
                    </a:p>
                  </a:txBody>
                  <a:tcPr marL="73475" marR="73475"/>
                </a:tc>
              </a:tr>
              <a:tr h="822960">
                <a:tc>
                  <a:txBody>
                    <a:bodyPr/>
                    <a:lstStyle/>
                    <a:p>
                      <a:pPr algn="just" rtl="0" fontAlgn="t"/>
                      <a:r>
                        <a:rPr lang="es-ES" sz="1400" b="0" i="0" u="none" strike="noStrike" dirty="0">
                          <a:solidFill>
                            <a:srgbClr val="000000"/>
                          </a:solidFill>
                          <a:effectLst/>
                          <a:latin typeface="Comic Sans MS" panose="030F0702030302020204" pitchFamily="66" charset="0"/>
                        </a:rPr>
                        <a:t>Jorge</a:t>
                      </a:r>
                    </a:p>
                  </a:txBody>
                  <a:tcPr marL="7654" marR="7654" marT="9525" marB="0"/>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tc>
                <a:tc>
                  <a:txBody>
                    <a:bodyPr/>
                    <a:lstStyle/>
                    <a:p>
                      <a:r>
                        <a:rPr lang="es-ES" sz="1200" b="0" dirty="0" smtClean="0">
                          <a:solidFill>
                            <a:schemeClr val="tx1"/>
                          </a:solidFill>
                        </a:rPr>
                        <a:t>9 (0,63)</a:t>
                      </a:r>
                      <a:endParaRPr lang="es-ES" sz="1200" b="0" dirty="0">
                        <a:solidFill>
                          <a:schemeClr val="tx1"/>
                        </a:solidFill>
                      </a:endParaRPr>
                    </a:p>
                  </a:txBody>
                  <a:tcPr marL="73475" marR="73475"/>
                </a:tc>
                <a:tc>
                  <a:txBody>
                    <a:bodyPr/>
                    <a:lstStyle/>
                    <a:p>
                      <a:r>
                        <a:rPr lang="es-ES" sz="1200" b="0" dirty="0" smtClean="0">
                          <a:solidFill>
                            <a:schemeClr val="tx1"/>
                          </a:solidFill>
                        </a:rPr>
                        <a:t>10 (0,3)</a:t>
                      </a:r>
                      <a:endParaRPr lang="es-ES" sz="1200" b="0" dirty="0">
                        <a:solidFill>
                          <a:schemeClr val="tx1"/>
                        </a:solidFill>
                      </a:endParaRPr>
                    </a:p>
                  </a:txBody>
                  <a:tcPr marL="73475" marR="73475"/>
                </a:tc>
                <a:tc>
                  <a:txBody>
                    <a:bodyPr/>
                    <a:lstStyle/>
                    <a:p>
                      <a:endParaRPr lang="es-ES" sz="1200" b="0" dirty="0">
                        <a:solidFill>
                          <a:schemeClr val="tx1"/>
                        </a:solidFill>
                      </a:endParaRPr>
                    </a:p>
                  </a:txBody>
                  <a:tcPr marL="73475" marR="73475">
                    <a:solidFill>
                      <a:srgbClr val="C00000"/>
                    </a:solidFill>
                  </a:tcPr>
                </a:tc>
                <a:tc>
                  <a:txBody>
                    <a:bodyPr/>
                    <a:lstStyle/>
                    <a:p>
                      <a:r>
                        <a:rPr lang="es-ES" sz="1200" b="0" dirty="0" smtClean="0">
                          <a:solidFill>
                            <a:schemeClr val="tx1"/>
                          </a:solidFill>
                        </a:rPr>
                        <a:t>5 (0,25)</a:t>
                      </a:r>
                      <a:endParaRPr lang="es-ES" sz="1200" b="0" dirty="0">
                        <a:solidFill>
                          <a:schemeClr val="tx1"/>
                        </a:solidFill>
                      </a:endParaRPr>
                    </a:p>
                  </a:txBody>
                  <a:tcPr marL="73475" marR="73475"/>
                </a:tc>
                <a:tc>
                  <a:txBody>
                    <a:bodyPr/>
                    <a:lstStyle/>
                    <a:p>
                      <a:r>
                        <a:rPr lang="es-ES" sz="1200" b="0" dirty="0" smtClean="0">
                          <a:solidFill>
                            <a:schemeClr val="tx1"/>
                          </a:solidFill>
                        </a:rPr>
                        <a:t>8</a:t>
                      </a:r>
                    </a:p>
                    <a:p>
                      <a:r>
                        <a:rPr lang="es-ES" sz="1200" b="0" dirty="0" smtClean="0">
                          <a:solidFill>
                            <a:schemeClr val="tx1"/>
                          </a:solidFill>
                        </a:rPr>
                        <a:t> (0,32)</a:t>
                      </a:r>
                      <a:endParaRPr lang="es-ES" sz="1200" b="0" dirty="0">
                        <a:solidFill>
                          <a:schemeClr val="tx1"/>
                        </a:solidFill>
                      </a:endParaRPr>
                    </a:p>
                  </a:txBody>
                  <a:tcPr marL="73475" marR="73475"/>
                </a:tc>
                <a:tc>
                  <a:txBody>
                    <a:bodyPr/>
                    <a:lstStyle/>
                    <a:p>
                      <a:r>
                        <a:rPr lang="es-ES" sz="1200" b="0" dirty="0" smtClean="0">
                          <a:solidFill>
                            <a:schemeClr val="tx1"/>
                          </a:solidFill>
                        </a:rPr>
                        <a:t>6 </a:t>
                      </a:r>
                    </a:p>
                    <a:p>
                      <a:r>
                        <a:rPr lang="es-ES" sz="1200" b="0" dirty="0" smtClean="0">
                          <a:solidFill>
                            <a:schemeClr val="tx1"/>
                          </a:solidFill>
                        </a:rPr>
                        <a:t>(0,18)</a:t>
                      </a:r>
                      <a:endParaRPr lang="es-ES" sz="1200" b="0" dirty="0">
                        <a:solidFill>
                          <a:schemeClr val="tx1"/>
                        </a:solidFill>
                      </a:endParaRPr>
                    </a:p>
                  </a:txBody>
                  <a:tcPr marL="73475" marR="73475"/>
                </a:tc>
                <a:tc>
                  <a:txBody>
                    <a:bodyPr/>
                    <a:lstStyle/>
                    <a:p>
                      <a:r>
                        <a:rPr lang="es-ES" sz="1200" b="0" dirty="0" smtClean="0">
                          <a:solidFill>
                            <a:schemeClr val="tx1"/>
                          </a:solidFill>
                        </a:rPr>
                        <a:t>10 (0,3)</a:t>
                      </a:r>
                      <a:endParaRPr lang="es-ES" sz="1200" b="0" dirty="0">
                        <a:solidFill>
                          <a:schemeClr val="tx1"/>
                        </a:solidFill>
                      </a:endParaRPr>
                    </a:p>
                  </a:txBody>
                  <a:tcPr marL="73475" marR="73475"/>
                </a:tc>
                <a:tc>
                  <a:txBody>
                    <a:bodyPr/>
                    <a:lstStyle/>
                    <a:p>
                      <a:r>
                        <a:rPr lang="es-ES" sz="1200" b="0" dirty="0" smtClean="0">
                          <a:solidFill>
                            <a:schemeClr val="tx1"/>
                          </a:solidFill>
                        </a:rPr>
                        <a:t>9 (0,54)</a:t>
                      </a:r>
                      <a:endParaRPr lang="es-ES" sz="1200" b="0" dirty="0">
                        <a:solidFill>
                          <a:schemeClr val="tx1"/>
                        </a:solidFill>
                      </a:endParaRPr>
                    </a:p>
                  </a:txBody>
                  <a:tcPr marL="73475" marR="73475"/>
                </a:tc>
                <a:tc>
                  <a:txBody>
                    <a:bodyPr/>
                    <a:lstStyle/>
                    <a:p>
                      <a:r>
                        <a:rPr lang="es-ES" sz="1200" b="0" dirty="0" smtClean="0">
                          <a:solidFill>
                            <a:schemeClr val="tx1"/>
                          </a:solidFill>
                        </a:rPr>
                        <a:t>10 (0,6)</a:t>
                      </a:r>
                      <a:endParaRPr lang="es-ES" sz="1200" b="0" dirty="0">
                        <a:solidFill>
                          <a:schemeClr val="tx1"/>
                        </a:solidFill>
                      </a:endParaRPr>
                    </a:p>
                  </a:txBody>
                  <a:tcPr marL="73475" marR="73475"/>
                </a:tc>
                <a:tc>
                  <a:txBody>
                    <a:bodyPr/>
                    <a:lstStyle/>
                    <a:p>
                      <a:r>
                        <a:rPr lang="es-ES" sz="1200" b="0" dirty="0" smtClean="0">
                          <a:solidFill>
                            <a:schemeClr val="tx1"/>
                          </a:solidFill>
                        </a:rPr>
                        <a:t>10 (0,4)</a:t>
                      </a:r>
                      <a:endParaRPr lang="es-ES" sz="1200" b="0" dirty="0">
                        <a:solidFill>
                          <a:schemeClr val="tx1"/>
                        </a:solidFill>
                      </a:endParaRPr>
                    </a:p>
                  </a:txBody>
                  <a:tcPr marL="73475" marR="73475"/>
                </a:tc>
                <a:tc>
                  <a:txBody>
                    <a:bodyPr/>
                    <a:lstStyle/>
                    <a:p>
                      <a:r>
                        <a:rPr lang="es-ES" sz="1200" b="0" dirty="0" smtClean="0">
                          <a:solidFill>
                            <a:schemeClr val="tx1"/>
                          </a:solidFill>
                        </a:rPr>
                        <a:t>10 (0,6)</a:t>
                      </a:r>
                      <a:endParaRPr lang="es-ES" sz="1200" b="0" dirty="0">
                        <a:solidFill>
                          <a:schemeClr val="tx1"/>
                        </a:solidFill>
                      </a:endParaRPr>
                    </a:p>
                  </a:txBody>
                  <a:tcPr marL="73475" marR="73475"/>
                </a:tc>
                <a:tc>
                  <a:txBody>
                    <a:bodyPr/>
                    <a:lstStyle/>
                    <a:p>
                      <a:r>
                        <a:rPr lang="es-ES" sz="1200" b="0" dirty="0" smtClean="0">
                          <a:solidFill>
                            <a:schemeClr val="tx1"/>
                          </a:solidFill>
                        </a:rPr>
                        <a:t>7 (0,49)</a:t>
                      </a:r>
                      <a:endParaRPr lang="es-ES" sz="1200" b="0" dirty="0">
                        <a:solidFill>
                          <a:schemeClr val="tx1"/>
                        </a:solidFill>
                      </a:endParaRPr>
                    </a:p>
                  </a:txBody>
                  <a:tcPr marL="73475" marR="73475"/>
                </a:tc>
                <a:tc>
                  <a:txBody>
                    <a:bodyPr/>
                    <a:lstStyle/>
                    <a:p>
                      <a:r>
                        <a:rPr lang="es-ES" sz="1200" b="0" dirty="0" smtClean="0">
                          <a:solidFill>
                            <a:schemeClr val="tx1"/>
                          </a:solidFill>
                        </a:rPr>
                        <a:t>6 (0,3)</a:t>
                      </a:r>
                      <a:endParaRPr lang="es-ES" sz="1200" b="0" dirty="0">
                        <a:solidFill>
                          <a:schemeClr val="tx1"/>
                        </a:solidFill>
                      </a:endParaRPr>
                    </a:p>
                  </a:txBody>
                  <a:tcPr marL="73475" marR="73475"/>
                </a:tc>
                <a:tc>
                  <a:txBody>
                    <a:bodyPr/>
                    <a:lstStyle/>
                    <a:p>
                      <a:pPr marL="0" algn="l" defTabSz="914400" rtl="0" eaLnBrk="1" latinLnBrk="0" hangingPunct="1"/>
                      <a:r>
                        <a:rPr lang="es-ES" sz="1200" b="0" kern="1200" dirty="0" smtClean="0">
                          <a:solidFill>
                            <a:schemeClr val="tx1"/>
                          </a:solidFill>
                          <a:latin typeface="+mn-lt"/>
                          <a:ea typeface="+mn-ea"/>
                          <a:cs typeface="+mn-cs"/>
                        </a:rPr>
                        <a:t>10 (0,5)</a:t>
                      </a:r>
                      <a:endParaRPr lang="es-ES" sz="1200" b="0" kern="1200" dirty="0">
                        <a:solidFill>
                          <a:schemeClr val="tx1"/>
                        </a:solidFill>
                        <a:latin typeface="+mn-lt"/>
                        <a:ea typeface="+mn-ea"/>
                        <a:cs typeface="+mn-cs"/>
                      </a:endParaRPr>
                    </a:p>
                  </a:txBody>
                  <a:tcPr marL="73475" marR="73475"/>
                </a:tc>
                <a:tc>
                  <a:txBody>
                    <a:bodyPr/>
                    <a:lstStyle/>
                    <a:p>
                      <a:pPr marL="0" algn="l" defTabSz="914400" rtl="0" eaLnBrk="1" latinLnBrk="0" hangingPunct="1"/>
                      <a:r>
                        <a:rPr lang="es-ES" sz="1200" b="0" kern="1200" dirty="0" smtClean="0">
                          <a:solidFill>
                            <a:schemeClr val="tx1"/>
                          </a:solidFill>
                          <a:latin typeface="+mn-lt"/>
                          <a:ea typeface="+mn-ea"/>
                          <a:cs typeface="+mn-cs"/>
                        </a:rPr>
                        <a:t>8 </a:t>
                      </a:r>
                    </a:p>
                    <a:p>
                      <a:pPr marL="0" algn="l" defTabSz="914400" rtl="0" eaLnBrk="1" latinLnBrk="0" hangingPunct="1"/>
                      <a:r>
                        <a:rPr lang="es-ES" sz="1200" b="0" kern="1200" dirty="0" smtClean="0">
                          <a:solidFill>
                            <a:schemeClr val="tx1"/>
                          </a:solidFill>
                          <a:latin typeface="+mn-lt"/>
                          <a:ea typeface="+mn-ea"/>
                          <a:cs typeface="+mn-cs"/>
                        </a:rPr>
                        <a:t>(0,8)</a:t>
                      </a:r>
                      <a:endParaRPr lang="es-ES" sz="1200" b="0" kern="1200" dirty="0">
                        <a:solidFill>
                          <a:schemeClr val="tx1"/>
                        </a:solidFill>
                        <a:latin typeface="+mn-lt"/>
                        <a:ea typeface="+mn-ea"/>
                        <a:cs typeface="+mn-cs"/>
                      </a:endParaRPr>
                    </a:p>
                  </a:txBody>
                  <a:tcPr marL="73475" marR="73475"/>
                </a:tc>
                <a:tc>
                  <a:txBody>
                    <a:bodyPr/>
                    <a:lstStyle/>
                    <a:p>
                      <a:pPr marL="0" algn="l" defTabSz="914400" rtl="0" eaLnBrk="1" latinLnBrk="0" hangingPunct="1"/>
                      <a:r>
                        <a:rPr lang="es-ES" sz="1200" b="0" kern="1200" dirty="0" smtClean="0">
                          <a:solidFill>
                            <a:schemeClr val="tx1"/>
                          </a:solidFill>
                          <a:latin typeface="+mn-lt"/>
                          <a:ea typeface="+mn-ea"/>
                          <a:cs typeface="+mn-cs"/>
                        </a:rPr>
                        <a:t>6 (0,6)</a:t>
                      </a:r>
                      <a:endParaRPr lang="es-ES" sz="1200" b="0" kern="1200" dirty="0">
                        <a:solidFill>
                          <a:schemeClr val="tx1"/>
                        </a:solidFill>
                        <a:latin typeface="+mn-lt"/>
                        <a:ea typeface="+mn-ea"/>
                        <a:cs typeface="+mn-cs"/>
                      </a:endParaRPr>
                    </a:p>
                  </a:txBody>
                  <a:tcPr marL="73475" marR="73475"/>
                </a:tc>
                <a:tc>
                  <a:txBody>
                    <a:bodyPr/>
                    <a:lstStyle/>
                    <a:p>
                      <a:pPr marL="0" algn="l" defTabSz="914400" rtl="0" eaLnBrk="1" latinLnBrk="0" hangingPunct="1"/>
                      <a:r>
                        <a:rPr lang="es-ES" sz="1200" b="0" kern="1200" dirty="0" smtClean="0">
                          <a:solidFill>
                            <a:schemeClr val="tx1"/>
                          </a:solidFill>
                          <a:latin typeface="+mn-lt"/>
                          <a:ea typeface="+mn-ea"/>
                          <a:cs typeface="+mn-cs"/>
                        </a:rPr>
                        <a:t>5 (0,65)</a:t>
                      </a:r>
                      <a:endParaRPr lang="es-ES" sz="1200" b="0" kern="1200" dirty="0">
                        <a:solidFill>
                          <a:schemeClr val="tx1"/>
                        </a:solidFill>
                        <a:latin typeface="+mn-lt"/>
                        <a:ea typeface="+mn-ea"/>
                        <a:cs typeface="+mn-cs"/>
                      </a:endParaRPr>
                    </a:p>
                  </a:txBody>
                  <a:tcPr marL="73475" marR="73475"/>
                </a:tc>
              </a:tr>
              <a:tr h="367890">
                <a:tc>
                  <a:txBody>
                    <a:bodyPr/>
                    <a:lstStyle/>
                    <a:p>
                      <a:pPr algn="l" rtl="0" fontAlgn="t"/>
                      <a:r>
                        <a:rPr lang="es-ES" sz="1400" b="0" i="0" u="none" strike="noStrike">
                          <a:solidFill>
                            <a:srgbClr val="000000"/>
                          </a:solidFill>
                          <a:effectLst/>
                          <a:latin typeface="Comic Sans MS" panose="030F0702030302020204" pitchFamily="66" charset="0"/>
                        </a:rPr>
                        <a:t>Inma</a:t>
                      </a:r>
                    </a:p>
                  </a:txBody>
                  <a:tcPr marL="7654" marR="7654" marT="9525" marB="0"/>
                </a:tc>
                <a:tc>
                  <a:txBody>
                    <a:bodyPr/>
                    <a:lstStyle/>
                    <a:p>
                      <a:pPr algn="just" rtl="0" fontAlgn="t"/>
                      <a:r>
                        <a:rPr lang="es-ES" sz="1600" b="0" i="0" u="none" strike="noStrike" dirty="0">
                          <a:solidFill>
                            <a:srgbClr val="000000"/>
                          </a:solidFill>
                          <a:effectLst/>
                          <a:latin typeface="Comic Sans MS" panose="030F0702030302020204" pitchFamily="66" charset="0"/>
                        </a:rPr>
                        <a:t> </a:t>
                      </a:r>
                    </a:p>
                  </a:txBody>
                  <a:tcPr marL="7654" marR="7654" marT="9525" marB="0"/>
                </a:tc>
                <a:tc>
                  <a:txBody>
                    <a:bodyPr/>
                    <a:lstStyle/>
                    <a:p>
                      <a:pPr algn="l" rtl="0" fontAlgn="t"/>
                      <a:r>
                        <a:rPr lang="es-ES" sz="1800" b="0" i="0" u="none" strike="noStrike" dirty="0">
                          <a:solidFill>
                            <a:srgbClr val="000000"/>
                          </a:solidFill>
                          <a:effectLst/>
                          <a:latin typeface="Calibri" panose="020F0502020204030204" pitchFamily="34" charset="0"/>
                        </a:rPr>
                        <a:t> </a:t>
                      </a:r>
                    </a:p>
                  </a:txBody>
                  <a:tcPr marL="7654" marR="7654" marT="9525" marB="0"/>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r>
              <a:tr h="367890">
                <a:tc>
                  <a:txBody>
                    <a:bodyPr/>
                    <a:lstStyle/>
                    <a:p>
                      <a:pPr algn="just" rtl="0" fontAlgn="t"/>
                      <a:r>
                        <a:rPr lang="es-ES" sz="1400" b="0" i="0" u="none" strike="noStrike" dirty="0">
                          <a:solidFill>
                            <a:srgbClr val="000000"/>
                          </a:solidFill>
                          <a:effectLst/>
                          <a:latin typeface="Comic Sans MS" panose="030F0702030302020204" pitchFamily="66" charset="0"/>
                        </a:rPr>
                        <a:t>Raquel</a:t>
                      </a:r>
                    </a:p>
                  </a:txBody>
                  <a:tcPr marL="7654" marR="7654" marT="9525" marB="0">
                    <a:lnB w="12700" cap="flat" cmpd="sng" algn="ctr">
                      <a:solidFill>
                        <a:schemeClr val="tx1"/>
                      </a:solidFill>
                      <a:prstDash val="solid"/>
                      <a:round/>
                      <a:headEnd type="none" w="med" len="med"/>
                      <a:tailEnd type="none" w="med" len="med"/>
                    </a:lnB>
                  </a:tcPr>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lnB w="12700" cap="flat" cmpd="sng" algn="ctr">
                      <a:solidFill>
                        <a:schemeClr val="tx1"/>
                      </a:solidFill>
                      <a:prstDash val="solid"/>
                      <a:round/>
                      <a:headEnd type="none" w="med" len="med"/>
                      <a:tailEnd type="none" w="med" len="med"/>
                    </a:lnB>
                  </a:tcPr>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r>
              <a:tr h="367890">
                <a:tc>
                  <a:txBody>
                    <a:bodyPr/>
                    <a:lstStyle/>
                    <a:p>
                      <a:pPr algn="just" rtl="0" fontAlgn="t"/>
                      <a:r>
                        <a:rPr lang="es-ES" sz="1400" b="0" i="0" u="none" strike="noStrike" dirty="0" err="1">
                          <a:solidFill>
                            <a:srgbClr val="000000"/>
                          </a:solidFill>
                          <a:effectLst/>
                          <a:latin typeface="Comic Sans MS" panose="030F0702030302020204" pitchFamily="66" charset="0"/>
                        </a:rPr>
                        <a:t>Ainoha</a:t>
                      </a:r>
                      <a:endParaRPr lang="es-ES" sz="1400" b="0" i="0" u="none" strike="noStrike" dirty="0">
                        <a:solidFill>
                          <a:srgbClr val="000000"/>
                        </a:solidFill>
                        <a:effectLst/>
                        <a:latin typeface="Comic Sans MS" panose="030F0702030302020204" pitchFamily="66" charset="0"/>
                      </a:endParaRPr>
                    </a:p>
                  </a:txBody>
                  <a:tcPr marL="7654" marR="7654" marT="9525" marB="0">
                    <a:lnT w="12700" cap="flat" cmpd="sng" algn="ctr">
                      <a:solidFill>
                        <a:schemeClr val="tx1"/>
                      </a:solidFill>
                      <a:prstDash val="solid"/>
                      <a:round/>
                      <a:headEnd type="none" w="med" len="med"/>
                      <a:tailEnd type="none" w="med" len="med"/>
                    </a:lnT>
                  </a:tcPr>
                </a:tc>
                <a:tc>
                  <a:txBody>
                    <a:bodyPr/>
                    <a:lstStyle/>
                    <a:p>
                      <a:pPr algn="just" fontAlgn="t"/>
                      <a:r>
                        <a:rPr lang="es-ES" sz="1600" b="0" i="0" u="none" strike="noStrike" dirty="0">
                          <a:solidFill>
                            <a:srgbClr val="000000"/>
                          </a:solidFill>
                          <a:effectLst/>
                          <a:latin typeface="Comic Sans MS" panose="030F0702030302020204" pitchFamily="66" charset="0"/>
                        </a:rPr>
                        <a:t> </a:t>
                      </a:r>
                    </a:p>
                  </a:txBody>
                  <a:tcPr marL="7654" marR="7654" marT="9525" marB="0">
                    <a:lnT w="12700" cap="flat" cmpd="sng" algn="ctr">
                      <a:solidFill>
                        <a:schemeClr val="tx1"/>
                      </a:solidFill>
                      <a:prstDash val="solid"/>
                      <a:round/>
                      <a:headEnd type="none" w="med" len="med"/>
                      <a:tailEnd type="none" w="med" len="med"/>
                    </a:lnT>
                  </a:tcPr>
                </a:tc>
                <a:tc>
                  <a:txBody>
                    <a:bodyPr/>
                    <a:lstStyle/>
                    <a:p>
                      <a:pPr algn="just" rtl="0" fontAlgn="t"/>
                      <a:r>
                        <a:rPr lang="es-ES" sz="1600" b="0" i="0" u="none" strike="noStrike" dirty="0">
                          <a:solidFill>
                            <a:srgbClr val="000000"/>
                          </a:solidFill>
                          <a:effectLst/>
                          <a:latin typeface="Comic Sans MS" panose="030F0702030302020204" pitchFamily="66" charset="0"/>
                        </a:rPr>
                        <a:t> </a:t>
                      </a:r>
                    </a:p>
                  </a:txBody>
                  <a:tcPr marL="7654" marR="7654" marT="9525" marB="0">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a:lnT w="12700" cap="flat" cmpd="sng" algn="ctr">
                      <a:solidFill>
                        <a:schemeClr val="tx1"/>
                      </a:solidFill>
                      <a:prstDash val="solid"/>
                      <a:round/>
                      <a:headEnd type="none" w="med" len="med"/>
                      <a:tailEnd type="none" w="med" len="med"/>
                    </a:lnT>
                  </a:tcPr>
                </a:tc>
              </a:tr>
              <a:tr h="367890">
                <a:tc>
                  <a:txBody>
                    <a:bodyPr/>
                    <a:lstStyle/>
                    <a:p>
                      <a:pPr algn="just" rtl="0" fontAlgn="t"/>
                      <a:r>
                        <a:rPr lang="es-ES" sz="1400" b="0" i="0" u="none" strike="noStrike">
                          <a:solidFill>
                            <a:srgbClr val="000000"/>
                          </a:solidFill>
                          <a:effectLst/>
                          <a:latin typeface="Comic Sans MS" panose="030F0702030302020204" pitchFamily="66" charset="0"/>
                        </a:rPr>
                        <a:t>Rebeca</a:t>
                      </a:r>
                    </a:p>
                  </a:txBody>
                  <a:tcPr marL="7654" marR="7654" marT="9525" marB="0"/>
                </a:tc>
                <a:tc>
                  <a:txBody>
                    <a:bodyPr/>
                    <a:lstStyle/>
                    <a:p>
                      <a:pPr algn="just" fontAlgn="t"/>
                      <a:r>
                        <a:rPr lang="es-ES" sz="1600" b="0" i="0" u="none" strike="noStrike" dirty="0">
                          <a:solidFill>
                            <a:srgbClr val="000000"/>
                          </a:solidFill>
                          <a:effectLst/>
                          <a:latin typeface="Comic Sans MS" panose="030F0702030302020204" pitchFamily="66" charset="0"/>
                        </a:rPr>
                        <a:t> </a:t>
                      </a:r>
                    </a:p>
                  </a:txBody>
                  <a:tcPr marL="7654" marR="7654" marT="9525" marB="0"/>
                </a:tc>
                <a:tc>
                  <a:txBody>
                    <a:bodyPr/>
                    <a:lstStyle/>
                    <a:p>
                      <a:pPr algn="just" rtl="0" fontAlgn="t"/>
                      <a:r>
                        <a:rPr lang="es-ES" sz="1600" b="0" i="0" u="none" strike="noStrike" dirty="0">
                          <a:solidFill>
                            <a:srgbClr val="000000"/>
                          </a:solidFill>
                          <a:effectLst/>
                          <a:latin typeface="Comic Sans MS" panose="030F0702030302020204" pitchFamily="66" charset="0"/>
                        </a:rPr>
                        <a:t> </a:t>
                      </a:r>
                    </a:p>
                  </a:txBody>
                  <a:tcPr marL="7654" marR="7654" marT="9525" marB="0"/>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r>
              <a:tr h="367890">
                <a:tc>
                  <a:txBody>
                    <a:bodyPr/>
                    <a:lstStyle/>
                    <a:p>
                      <a:pPr algn="just" rtl="0" fontAlgn="t"/>
                      <a:r>
                        <a:rPr lang="es-ES" sz="1400" b="0" i="0" u="none" strike="noStrike" dirty="0">
                          <a:solidFill>
                            <a:srgbClr val="000000"/>
                          </a:solidFill>
                          <a:effectLst/>
                          <a:latin typeface="Comic Sans MS" panose="030F0702030302020204" pitchFamily="66" charset="0"/>
                        </a:rPr>
                        <a:t>David</a:t>
                      </a:r>
                    </a:p>
                  </a:txBody>
                  <a:tcPr marL="7654" marR="7654" marT="9525" marB="0">
                    <a:lnB w="12700" cap="flat" cmpd="sng" algn="ctr">
                      <a:solidFill>
                        <a:schemeClr val="tx1"/>
                      </a:solidFill>
                      <a:prstDash val="solid"/>
                      <a:round/>
                      <a:headEnd type="none" w="med" len="med"/>
                      <a:tailEnd type="none" w="med" len="med"/>
                    </a:lnB>
                  </a:tcPr>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lnB w="12700" cap="flat" cmpd="sng" algn="ctr">
                      <a:solidFill>
                        <a:schemeClr val="tx1"/>
                      </a:solidFill>
                      <a:prstDash val="solid"/>
                      <a:round/>
                      <a:headEnd type="none" w="med" len="med"/>
                      <a:tailEnd type="none" w="med" len="med"/>
                    </a:lnB>
                  </a:tcPr>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solidFill>
                      <a:srgbClr val="C00000"/>
                    </a:solidFill>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4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c>
                  <a:txBody>
                    <a:bodyPr/>
                    <a:lstStyle/>
                    <a:p>
                      <a:endParaRPr lang="es-ES" sz="1800" dirty="0"/>
                    </a:p>
                  </a:txBody>
                  <a:tcPr marL="73475" marR="73475">
                    <a:lnB w="12700" cap="flat" cmpd="sng" algn="ctr">
                      <a:solidFill>
                        <a:schemeClr val="tx1"/>
                      </a:solidFill>
                      <a:prstDash val="solid"/>
                      <a:round/>
                      <a:headEnd type="none" w="med" len="med"/>
                      <a:tailEnd type="none" w="med" len="med"/>
                    </a:lnB>
                  </a:tcPr>
                </a:tc>
              </a:tr>
              <a:tr h="3678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b="0" i="0" u="none" strike="noStrike" kern="1200" dirty="0" smtClean="0">
                          <a:solidFill>
                            <a:srgbClr val="000000"/>
                          </a:solidFill>
                          <a:effectLst/>
                          <a:latin typeface="Comic Sans MS" panose="030F0702030302020204" pitchFamily="66" charset="0"/>
                          <a:ea typeface="+mn-ea"/>
                          <a:cs typeface="+mn-cs"/>
                        </a:rPr>
                        <a:t>Ana</a:t>
                      </a:r>
                    </a:p>
                  </a:txBody>
                  <a:tcPr marL="7654" marR="7654" marT="9525" marB="0">
                    <a:lnT w="12700" cap="flat" cmpd="sng" algn="ctr">
                      <a:solidFill>
                        <a:schemeClr val="tx1"/>
                      </a:solidFill>
                      <a:prstDash val="solid"/>
                      <a:round/>
                      <a:headEnd type="none" w="med" len="med"/>
                      <a:tailEnd type="none" w="med" len="med"/>
                    </a:lnT>
                  </a:tcPr>
                </a:tc>
                <a:tc>
                  <a:txBody>
                    <a:bodyPr/>
                    <a:lstStyle/>
                    <a:p>
                      <a:pPr algn="just" rtl="0" fontAlgn="t"/>
                      <a:r>
                        <a:rPr lang="es-ES" sz="1400" b="0" i="0" u="none" strike="noStrike" dirty="0">
                          <a:solidFill>
                            <a:srgbClr val="000000"/>
                          </a:solidFill>
                          <a:effectLst/>
                          <a:latin typeface="Comic Sans MS" panose="030F0702030302020204" pitchFamily="66" charset="0"/>
                        </a:rPr>
                        <a:t> </a:t>
                      </a:r>
                    </a:p>
                  </a:txBody>
                  <a:tcPr marL="7654" marR="7654" marT="9525" marB="0">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vert="vert270">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4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a:lnT w="12700" cap="flat" cmpd="sng" algn="ctr">
                      <a:solidFill>
                        <a:schemeClr val="tx1"/>
                      </a:solidFill>
                      <a:prstDash val="solid"/>
                      <a:round/>
                      <a:headEnd type="none" w="med" len="med"/>
                      <a:tailEnd type="none" w="med" len="med"/>
                    </a:lnT>
                  </a:tcPr>
                </a:tc>
                <a:tc>
                  <a:txBody>
                    <a:bodyPr/>
                    <a:lstStyle/>
                    <a:p>
                      <a:endParaRPr lang="es-ES" sz="1800" dirty="0"/>
                    </a:p>
                  </a:txBody>
                  <a:tcPr marL="73475" marR="73475">
                    <a:lnT w="12700" cap="flat" cmpd="sng" algn="ctr">
                      <a:solidFill>
                        <a:schemeClr val="tx1"/>
                      </a:solidFill>
                      <a:prstDash val="solid"/>
                      <a:round/>
                      <a:headEnd type="none" w="med" len="med"/>
                      <a:tailEnd type="none" w="med" len="med"/>
                    </a:lnT>
                    <a:solidFill>
                      <a:srgbClr val="C00000"/>
                    </a:solidFill>
                  </a:tcPr>
                </a:tc>
              </a:tr>
              <a:tr h="367890">
                <a:tc>
                  <a:txBody>
                    <a:bodyPr/>
                    <a:lstStyle/>
                    <a:p>
                      <a:pPr algn="just" rtl="0" fontAlgn="t"/>
                      <a:r>
                        <a:rPr lang="es-ES" sz="1400" b="0" i="0" u="none" strike="noStrike" dirty="0" err="1">
                          <a:solidFill>
                            <a:srgbClr val="000000"/>
                          </a:solidFill>
                          <a:effectLst/>
                          <a:latin typeface="Comic Sans MS" panose="030F0702030302020204" pitchFamily="66" charset="0"/>
                        </a:rPr>
                        <a:t>Alvaro</a:t>
                      </a:r>
                      <a:endParaRPr lang="es-ES" sz="1400" b="0" i="0" u="none" strike="noStrike" dirty="0">
                        <a:solidFill>
                          <a:srgbClr val="000000"/>
                        </a:solidFill>
                        <a:effectLst/>
                        <a:latin typeface="Comic Sans MS" panose="030F0702030302020204" pitchFamily="66" charset="0"/>
                      </a:endParaRPr>
                    </a:p>
                  </a:txBody>
                  <a:tcPr marL="7654" marR="7654" marT="9525" marB="0"/>
                </a:tc>
                <a:tc>
                  <a:txBody>
                    <a:bodyPr/>
                    <a:lstStyle/>
                    <a:p>
                      <a:pPr algn="just" rtl="0" fontAlgn="t"/>
                      <a:endParaRPr lang="es-ES" sz="1400" b="0" i="0" u="none" strike="noStrike" dirty="0">
                        <a:solidFill>
                          <a:srgbClr val="000000"/>
                        </a:solidFill>
                        <a:effectLst/>
                        <a:latin typeface="Comic Sans MS" panose="030F0702030302020204" pitchFamily="66" charset="0"/>
                      </a:endParaRPr>
                    </a:p>
                  </a:txBody>
                  <a:tcPr marL="7654" marR="7654" marT="9525" marB="0"/>
                </a:tc>
                <a:tc>
                  <a:txBody>
                    <a:bodyPr/>
                    <a:lstStyle/>
                    <a:p>
                      <a:endParaRPr lang="es-ES" sz="18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r>
              <a:tr h="367890">
                <a:tc>
                  <a:txBody>
                    <a:bodyPr/>
                    <a:lstStyle/>
                    <a:p>
                      <a:pPr algn="just" rtl="0" fontAlgn="t"/>
                      <a:r>
                        <a:rPr lang="es-ES" sz="1400" b="0" i="0" u="none" strike="noStrike" dirty="0">
                          <a:solidFill>
                            <a:srgbClr val="000000"/>
                          </a:solidFill>
                          <a:effectLst/>
                          <a:latin typeface="Comic Sans MS" panose="030F0702030302020204" pitchFamily="66" charset="0"/>
                        </a:rPr>
                        <a:t>Juan </a:t>
                      </a:r>
                    </a:p>
                  </a:txBody>
                  <a:tcPr marL="7654" marR="7654" marT="9525" marB="0"/>
                </a:tc>
                <a:tc>
                  <a:txBody>
                    <a:bodyPr/>
                    <a:lstStyle/>
                    <a:p>
                      <a:pPr algn="just" rtl="0" fontAlgn="t"/>
                      <a:endParaRPr lang="es-ES" sz="1400" b="0" i="0" u="none" strike="noStrike" dirty="0">
                        <a:solidFill>
                          <a:srgbClr val="000000"/>
                        </a:solidFill>
                        <a:effectLst/>
                        <a:latin typeface="Comic Sans MS" panose="030F0702030302020204" pitchFamily="66" charset="0"/>
                      </a:endParaRPr>
                    </a:p>
                  </a:txBody>
                  <a:tcPr marL="7654" marR="7654" marT="9525" marB="0"/>
                </a:tc>
                <a:tc>
                  <a:txBody>
                    <a:bodyPr/>
                    <a:lstStyle/>
                    <a:p>
                      <a:endParaRPr lang="es-ES" sz="18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r>
              <a:tr h="367890">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s-ES" sz="1400" b="0" i="0" u="none" strike="noStrike" dirty="0" smtClean="0">
                          <a:solidFill>
                            <a:srgbClr val="000000"/>
                          </a:solidFill>
                          <a:effectLst/>
                          <a:latin typeface="Comic Sans MS" panose="030F0702030302020204" pitchFamily="66" charset="0"/>
                        </a:rPr>
                        <a:t>Pablo</a:t>
                      </a:r>
                    </a:p>
                  </a:txBody>
                  <a:tcPr marL="7654" marR="7654" marT="9525" marB="0"/>
                </a:tc>
                <a:tc>
                  <a:txBody>
                    <a:bodyPr/>
                    <a:lstStyle/>
                    <a:p>
                      <a:pPr algn="just" rtl="0" fontAlgn="t"/>
                      <a:endParaRPr lang="es-ES" sz="1400" b="0" i="0" u="none" strike="noStrike" dirty="0">
                        <a:solidFill>
                          <a:srgbClr val="000000"/>
                        </a:solidFill>
                        <a:effectLst/>
                        <a:latin typeface="Comic Sans MS" panose="030F0702030302020204" pitchFamily="66" charset="0"/>
                      </a:endParaRPr>
                    </a:p>
                  </a:txBody>
                  <a:tcPr marL="7654" marR="7654" marT="9525" marB="0"/>
                </a:tc>
                <a:tc>
                  <a:txBody>
                    <a:bodyPr/>
                    <a:lstStyle/>
                    <a:p>
                      <a:endParaRPr lang="es-ES" sz="18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4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c>
                  <a:txBody>
                    <a:bodyPr/>
                    <a:lstStyle/>
                    <a:p>
                      <a:endParaRPr lang="es-ES" sz="1800" dirty="0"/>
                    </a:p>
                  </a:txBody>
                  <a:tcPr marL="73475" marR="73475"/>
                </a:tc>
              </a:tr>
            </a:tbl>
          </a:graphicData>
        </a:graphic>
      </p:graphicFrame>
      <p:sp>
        <p:nvSpPr>
          <p:cNvPr id="91139" name="2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812">
                <a:solidFill>
                  <a:schemeClr val="tx1"/>
                </a:solidFill>
                <a:latin typeface="Georgia" panose="02040502050405020303" pitchFamily="18" charset="0"/>
              </a:defRPr>
            </a:lvl1pPr>
            <a:lvl2pPr marL="673856" indent="-259175">
              <a:spcBef>
                <a:spcPct val="20000"/>
              </a:spcBef>
              <a:buClr>
                <a:schemeClr val="accent2"/>
              </a:buClr>
              <a:buSzPct val="70000"/>
              <a:buFont typeface="Wingdings" panose="05000000000000000000" pitchFamily="2" charset="2"/>
              <a:buChar char=""/>
              <a:defRPr sz="2268">
                <a:solidFill>
                  <a:schemeClr val="tx2"/>
                </a:solidFill>
                <a:latin typeface="Georgia" panose="02040502050405020303" pitchFamily="18" charset="0"/>
              </a:defRPr>
            </a:lvl2pPr>
            <a:lvl3pPr marL="1036701" indent="-207340">
              <a:spcBef>
                <a:spcPct val="20000"/>
              </a:spcBef>
              <a:buClr>
                <a:srgbClr val="8CADAE"/>
              </a:buClr>
              <a:buSzPct val="75000"/>
              <a:buFont typeface="Wingdings 2" panose="05020102010507070707" pitchFamily="18" charset="2"/>
              <a:buChar char=""/>
              <a:defRPr sz="2086">
                <a:solidFill>
                  <a:schemeClr val="tx1"/>
                </a:solidFill>
                <a:latin typeface="Georgia" panose="02040502050405020303" pitchFamily="18" charset="0"/>
              </a:defRPr>
            </a:lvl3pPr>
            <a:lvl4pPr marL="1451381" indent="-207340">
              <a:spcBef>
                <a:spcPct val="20000"/>
              </a:spcBef>
              <a:buClr>
                <a:srgbClr val="8C7B70"/>
              </a:buClr>
              <a:buSzPct val="70000"/>
              <a:buFont typeface="Wingdings" panose="05000000000000000000" pitchFamily="2" charset="2"/>
              <a:buChar char=""/>
              <a:defRPr sz="2086">
                <a:solidFill>
                  <a:schemeClr val="tx2"/>
                </a:solidFill>
                <a:latin typeface="Georgia" panose="02040502050405020303" pitchFamily="18" charset="0"/>
              </a:defRPr>
            </a:lvl4pPr>
            <a:lvl5pPr marL="1866062" indent="-207340">
              <a:spcBef>
                <a:spcPct val="20000"/>
              </a:spcBef>
              <a:buClr>
                <a:srgbClr val="8FB08C"/>
              </a:buClr>
              <a:buChar char="•"/>
              <a:defRPr sz="1814">
                <a:solidFill>
                  <a:schemeClr val="tx1"/>
                </a:solidFill>
                <a:latin typeface="Georgia" panose="02040502050405020303" pitchFamily="18" charset="0"/>
              </a:defRPr>
            </a:lvl5pPr>
            <a:lvl6pPr marL="2280742"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6pPr>
            <a:lvl7pPr marL="269542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7pPr>
            <a:lvl8pPr marL="311010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8pPr>
            <a:lvl9pPr marL="3524783" indent="-207340" defTabSz="950309" eaLnBrk="0" fontAlgn="base" hangingPunct="0">
              <a:spcBef>
                <a:spcPct val="20000"/>
              </a:spcBef>
              <a:spcAft>
                <a:spcPct val="0"/>
              </a:spcAft>
              <a:buClr>
                <a:srgbClr val="8FB08C"/>
              </a:buClr>
              <a:buChar char="•"/>
              <a:defRPr sz="1814">
                <a:solidFill>
                  <a:schemeClr val="tx1"/>
                </a:solidFill>
                <a:latin typeface="Georgia" panose="02040502050405020303" pitchFamily="18" charset="0"/>
              </a:defRPr>
            </a:lvl9pPr>
          </a:lstStyle>
          <a:p>
            <a:pPr>
              <a:spcBef>
                <a:spcPct val="0"/>
              </a:spcBef>
              <a:buClrTx/>
              <a:buSzTx/>
              <a:buFontTx/>
              <a:buNone/>
            </a:pPr>
            <a:fld id="{5F4ADFB2-D15F-4E42-B129-08167F2CAFFA}" type="slidenum">
              <a:rPr lang="en-US" altLang="en-US" sz="1633">
                <a:solidFill>
                  <a:srgbClr val="FFFFFF"/>
                </a:solidFill>
              </a:rPr>
              <a:pPr>
                <a:spcBef>
                  <a:spcPct val="0"/>
                </a:spcBef>
                <a:buClrTx/>
                <a:buSzTx/>
                <a:buFontTx/>
                <a:buNone/>
              </a:pPr>
              <a:t>83</a:t>
            </a:fld>
            <a:endParaRPr lang="en-US" altLang="en-US" sz="1633">
              <a:solidFill>
                <a:srgbClr val="FFFFFF"/>
              </a:solidFill>
            </a:endParaRPr>
          </a:p>
        </p:txBody>
      </p:sp>
    </p:spTree>
    <p:extLst>
      <p:ext uri="{BB962C8B-B14F-4D97-AF65-F5344CB8AC3E}">
        <p14:creationId xmlns:p14="http://schemas.microsoft.com/office/powerpoint/2010/main" val="86742992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Marcador de contenido 2"/>
          <p:cNvSpPr>
            <a:spLocks noGrp="1"/>
          </p:cNvSpPr>
          <p:nvPr>
            <p:ph idx="1"/>
          </p:nvPr>
        </p:nvSpPr>
        <p:spPr>
          <a:xfrm>
            <a:off x="1662113" y="787400"/>
            <a:ext cx="10328275" cy="6070600"/>
          </a:xfrm>
        </p:spPr>
        <p:txBody>
          <a:bodyPr/>
          <a:lstStyle/>
          <a:p>
            <a:r>
              <a:rPr lang="es-ES" altLang="en-US" sz="1800" dirty="0" smtClean="0"/>
              <a:t>Evaluación de una Exposición Oral 1</a:t>
            </a:r>
          </a:p>
          <a:p>
            <a:endParaRPr lang="es-ES" altLang="en-US" sz="1800" dirty="0" smtClean="0"/>
          </a:p>
          <a:p>
            <a:endParaRPr lang="es-ES" altLang="en-US" sz="1800" dirty="0" smtClean="0"/>
          </a:p>
        </p:txBody>
      </p:sp>
      <p:sp>
        <p:nvSpPr>
          <p:cNvPr id="56323"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defRPr>
            </a:lvl1pPr>
            <a:lvl2pPr marL="742950" indent="-285750" eaLnBrk="0" hangingPunct="0">
              <a:defRPr>
                <a:solidFill>
                  <a:schemeClr val="tx1"/>
                </a:solidFill>
                <a:latin typeface="Century Gothic" panose="020B0502020202020204" pitchFamily="34" charset="0"/>
              </a:defRPr>
            </a:lvl2pPr>
            <a:lvl3pPr marL="1143000" indent="-228600" eaLnBrk="0" hangingPunct="0">
              <a:defRPr>
                <a:solidFill>
                  <a:schemeClr val="tx1"/>
                </a:solidFill>
                <a:latin typeface="Century Gothic" panose="020B0502020202020204" pitchFamily="34" charset="0"/>
              </a:defRPr>
            </a:lvl3pPr>
            <a:lvl4pPr marL="1600200" indent="-228600" eaLnBrk="0" hangingPunct="0">
              <a:defRPr>
                <a:solidFill>
                  <a:schemeClr val="tx1"/>
                </a:solidFill>
                <a:latin typeface="Century Gothic" panose="020B0502020202020204" pitchFamily="34" charset="0"/>
              </a:defRPr>
            </a:lvl4pPr>
            <a:lvl5pPr marL="2057400" indent="-228600" eaLnBrk="0" hangingPunct="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fld id="{941D0874-3991-4C84-ABAE-281064B7EDF1}" type="slidenum">
              <a:rPr lang="en-US" altLang="en-US">
                <a:solidFill>
                  <a:srgbClr val="FEFFFF"/>
                </a:solidFill>
              </a:rPr>
              <a:pPr eaLnBrk="1" hangingPunct="1"/>
              <a:t>84</a:t>
            </a:fld>
            <a:endParaRPr lang="en-US" altLang="en-US">
              <a:solidFill>
                <a:srgbClr val="FEFFFF"/>
              </a:solidFill>
            </a:endParaRPr>
          </a:p>
        </p:txBody>
      </p:sp>
      <p:sp>
        <p:nvSpPr>
          <p:cNvPr id="5" name="Título 1"/>
          <p:cNvSpPr>
            <a:spLocks noGrp="1"/>
          </p:cNvSpPr>
          <p:nvPr>
            <p:ph type="title"/>
          </p:nvPr>
        </p:nvSpPr>
        <p:spPr>
          <a:xfrm>
            <a:off x="1528763" y="161925"/>
            <a:ext cx="9975850" cy="625475"/>
          </a:xfrm>
        </p:spPr>
        <p:txBody>
          <a:bodyPr rtlCol="0">
            <a:normAutofit fontScale="90000"/>
          </a:bodyPr>
          <a:lstStyle/>
          <a:p>
            <a:pPr algn="ctr" fontAlgn="auto">
              <a:spcAft>
                <a:spcPts val="0"/>
              </a:spcAft>
              <a:defRPr/>
            </a:pPr>
            <a:r>
              <a:rPr lang="es-ES" dirty="0">
                <a:solidFill>
                  <a:schemeClr val="tx1">
                    <a:lumMod val="85000"/>
                    <a:lumOff val="15000"/>
                  </a:schemeClr>
                </a:solidFill>
                <a:latin typeface="AR BLANCA" panose="02000000000000000000" pitchFamily="2" charset="0"/>
              </a:rPr>
              <a:t>Evaluación de la Formación Basada en Competencias</a:t>
            </a:r>
            <a:endParaRPr lang="es-ES" dirty="0">
              <a:solidFill>
                <a:schemeClr val="tx1">
                  <a:lumMod val="85000"/>
                  <a:lumOff val="15000"/>
                </a:schemeClr>
              </a:solidFill>
            </a:endParaRPr>
          </a:p>
        </p:txBody>
      </p:sp>
      <p:pic>
        <p:nvPicPr>
          <p:cNvPr id="56325" name="Picture 8" descr="Monografias.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3488" y="1333500"/>
            <a:ext cx="6296025" cy="497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458980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Marcador de contenido 2"/>
          <p:cNvSpPr>
            <a:spLocks noGrp="1"/>
          </p:cNvSpPr>
          <p:nvPr>
            <p:ph idx="1"/>
          </p:nvPr>
        </p:nvSpPr>
        <p:spPr>
          <a:xfrm>
            <a:off x="1906588" y="573088"/>
            <a:ext cx="10083800" cy="6070600"/>
          </a:xfrm>
        </p:spPr>
        <p:txBody>
          <a:bodyPr/>
          <a:lstStyle/>
          <a:p>
            <a:r>
              <a:rPr lang="es-ES" altLang="en-US" sz="1800" dirty="0" smtClean="0"/>
              <a:t>Evaluación de una Exposición Oral 2</a:t>
            </a:r>
          </a:p>
          <a:p>
            <a:endParaRPr lang="es-ES" altLang="en-US" sz="1800" dirty="0" smtClean="0"/>
          </a:p>
        </p:txBody>
      </p:sp>
      <p:sp>
        <p:nvSpPr>
          <p:cNvPr id="573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defRPr>
            </a:lvl1pPr>
            <a:lvl2pPr marL="742950" indent="-285750" eaLnBrk="0" hangingPunct="0">
              <a:defRPr>
                <a:solidFill>
                  <a:schemeClr val="tx1"/>
                </a:solidFill>
                <a:latin typeface="Century Gothic" panose="020B0502020202020204" pitchFamily="34" charset="0"/>
              </a:defRPr>
            </a:lvl2pPr>
            <a:lvl3pPr marL="1143000" indent="-228600" eaLnBrk="0" hangingPunct="0">
              <a:defRPr>
                <a:solidFill>
                  <a:schemeClr val="tx1"/>
                </a:solidFill>
                <a:latin typeface="Century Gothic" panose="020B0502020202020204" pitchFamily="34" charset="0"/>
              </a:defRPr>
            </a:lvl3pPr>
            <a:lvl4pPr marL="1600200" indent="-228600" eaLnBrk="0" hangingPunct="0">
              <a:defRPr>
                <a:solidFill>
                  <a:schemeClr val="tx1"/>
                </a:solidFill>
                <a:latin typeface="Century Gothic" panose="020B0502020202020204" pitchFamily="34" charset="0"/>
              </a:defRPr>
            </a:lvl4pPr>
            <a:lvl5pPr marL="2057400" indent="-228600" eaLnBrk="0" hangingPunct="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fld id="{AAB73F75-389C-4593-8897-A1225C840FD6}" type="slidenum">
              <a:rPr lang="en-US" altLang="en-US">
                <a:solidFill>
                  <a:srgbClr val="FEFFFF"/>
                </a:solidFill>
              </a:rPr>
              <a:pPr eaLnBrk="1" hangingPunct="1"/>
              <a:t>85</a:t>
            </a:fld>
            <a:endParaRPr lang="en-US" altLang="en-US">
              <a:solidFill>
                <a:srgbClr val="FEFFFF"/>
              </a:solidFill>
            </a:endParaRPr>
          </a:p>
        </p:txBody>
      </p:sp>
      <p:sp>
        <p:nvSpPr>
          <p:cNvPr id="5" name="Título 1"/>
          <p:cNvSpPr>
            <a:spLocks noGrp="1"/>
          </p:cNvSpPr>
          <p:nvPr>
            <p:ph type="title"/>
          </p:nvPr>
        </p:nvSpPr>
        <p:spPr>
          <a:xfrm>
            <a:off x="1563688" y="25400"/>
            <a:ext cx="10155237" cy="508000"/>
          </a:xfrm>
        </p:spPr>
        <p:txBody>
          <a:bodyPr rtlCol="0">
            <a:noAutofit/>
          </a:bodyPr>
          <a:lstStyle/>
          <a:p>
            <a:pPr algn="ctr" fontAlgn="auto">
              <a:spcAft>
                <a:spcPts val="0"/>
              </a:spcAft>
              <a:defRPr/>
            </a:pPr>
            <a:r>
              <a:rPr lang="es-ES" sz="2000" dirty="0">
                <a:solidFill>
                  <a:schemeClr val="tx1">
                    <a:lumMod val="85000"/>
                    <a:lumOff val="15000"/>
                  </a:schemeClr>
                </a:solidFill>
                <a:latin typeface="AR BLANCA" panose="02000000000000000000" pitchFamily="2" charset="0"/>
              </a:rPr>
              <a:t>Evaluación de la Formación Basada en </a:t>
            </a:r>
            <a:r>
              <a:rPr lang="es-ES" sz="2000" dirty="0" smtClean="0">
                <a:solidFill>
                  <a:schemeClr val="tx1">
                    <a:lumMod val="85000"/>
                    <a:lumOff val="15000"/>
                  </a:schemeClr>
                </a:solidFill>
                <a:latin typeface="AR BLANCA" panose="02000000000000000000" pitchFamily="2" charset="0"/>
              </a:rPr>
              <a:t>Competencias</a:t>
            </a:r>
            <a:br>
              <a:rPr lang="es-ES" sz="2000" dirty="0" smtClean="0">
                <a:solidFill>
                  <a:schemeClr val="tx1">
                    <a:lumMod val="85000"/>
                    <a:lumOff val="15000"/>
                  </a:schemeClr>
                </a:solidFill>
                <a:latin typeface="AR BLANCA" panose="02000000000000000000" pitchFamily="2" charset="0"/>
              </a:rPr>
            </a:br>
            <a:r>
              <a:rPr lang="es-ES" altLang="en-US" sz="2000" dirty="0"/>
              <a:t>Otra opción:</a:t>
            </a:r>
            <a:endParaRPr lang="es-ES" sz="2000" dirty="0">
              <a:solidFill>
                <a:schemeClr val="tx1">
                  <a:lumMod val="85000"/>
                  <a:lumOff val="15000"/>
                </a:schemeClr>
              </a:solidFill>
            </a:endParaRPr>
          </a:p>
        </p:txBody>
      </p:sp>
      <p:pic>
        <p:nvPicPr>
          <p:cNvPr id="57349" name="Picture 3" descr="Monografias.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4975" y="5065713"/>
            <a:ext cx="5375275"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0" name="Picture 2" descr="Monografias.co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4975" y="928688"/>
            <a:ext cx="5375275" cy="421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4347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Marcador de contenido 2"/>
          <p:cNvSpPr>
            <a:spLocks noGrp="1"/>
          </p:cNvSpPr>
          <p:nvPr>
            <p:ph idx="1"/>
          </p:nvPr>
        </p:nvSpPr>
        <p:spPr>
          <a:xfrm>
            <a:off x="1558344" y="813158"/>
            <a:ext cx="9053509" cy="5956479"/>
          </a:xfrm>
        </p:spPr>
        <p:txBody>
          <a:bodyPr/>
          <a:lstStyle/>
          <a:p>
            <a:pPr algn="ctr">
              <a:lnSpc>
                <a:spcPct val="115000"/>
              </a:lnSpc>
              <a:spcAft>
                <a:spcPts val="0"/>
              </a:spcAft>
            </a:pPr>
            <a:r>
              <a:rPr lang="es-ES" b="1" dirty="0">
                <a:latin typeface="Comic Sans MS" panose="030F0702030302020204" pitchFamily="66" charset="0"/>
                <a:ea typeface="Calibri" panose="020F0502020204030204" pitchFamily="34" charset="0"/>
                <a:cs typeface="Futura-Bold"/>
              </a:rPr>
              <a:t>La Entrevista </a:t>
            </a:r>
            <a:r>
              <a:rPr lang="es-ES" b="1" dirty="0" smtClean="0">
                <a:latin typeface="Comic Sans MS" panose="030F0702030302020204" pitchFamily="66" charset="0"/>
                <a:ea typeface="Calibri" panose="020F0502020204030204" pitchFamily="34" charset="0"/>
                <a:cs typeface="Futura-Bold"/>
              </a:rPr>
              <a:t>Focalizada. Descripción</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2000" dirty="0" smtClean="0">
                <a:latin typeface="Comic Sans MS" pitchFamily="66" charset="0"/>
              </a:rPr>
              <a:t>De </a:t>
            </a:r>
            <a:r>
              <a:rPr lang="es-ES" sz="2000" dirty="0">
                <a:latin typeface="Comic Sans MS" pitchFamily="66" charset="0"/>
              </a:rPr>
              <a:t>manera particular, la entrevista focalizada, se concentra sobre un punto o puntos muy específicos cerca de los cuales </a:t>
            </a:r>
            <a:r>
              <a:rPr lang="es-ES" sz="2000" dirty="0">
                <a:solidFill>
                  <a:srgbClr val="FF0000"/>
                </a:solidFill>
                <a:latin typeface="Comic Sans MS" pitchFamily="66" charset="0"/>
              </a:rPr>
              <a:t>el sujeto entrevistado es invitado a hablar libremente</a:t>
            </a:r>
            <a:r>
              <a:rPr lang="es-ES" sz="2000" dirty="0">
                <a:latin typeface="Comic Sans MS" pitchFamily="66" charset="0"/>
              </a:rPr>
              <a:t>, y </a:t>
            </a:r>
            <a:r>
              <a:rPr lang="es-ES" sz="2000" dirty="0">
                <a:solidFill>
                  <a:srgbClr val="FF0000"/>
                </a:solidFill>
                <a:latin typeface="Comic Sans MS" pitchFamily="66" charset="0"/>
              </a:rPr>
              <a:t>el estudiante entrevistador va dando pautas de profundización</a:t>
            </a:r>
            <a:r>
              <a:rPr lang="es-ES" sz="2000" dirty="0">
                <a:latin typeface="Comic Sans MS" pitchFamily="66" charset="0"/>
              </a:rPr>
              <a:t> en el tema a lo largo de la entrevista, procurando en todo momento identificar lo que desea conocer.</a:t>
            </a:r>
          </a:p>
          <a:p>
            <a:pPr eaLnBrk="1" hangingPunct="1"/>
            <a:endParaRPr lang="es-ES" dirty="0" smtClean="0"/>
          </a:p>
        </p:txBody>
      </p:sp>
      <p:sp>
        <p:nvSpPr>
          <p:cNvPr id="108547" name="Marcador de número de diapositiva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7814C4-5F05-4C9A-87F2-AD3FADFAC73B}" type="slidenum">
              <a:rPr lang="en-US" smtClean="0">
                <a:solidFill>
                  <a:srgbClr val="FEFFFF"/>
                </a:solidFill>
              </a:rPr>
              <a:pPr fontAlgn="base">
                <a:spcBef>
                  <a:spcPct val="0"/>
                </a:spcBef>
                <a:spcAft>
                  <a:spcPct val="0"/>
                </a:spcAft>
                <a:buClrTx/>
                <a:buFontTx/>
                <a:buNone/>
              </a:pPr>
              <a:t>9</a:t>
            </a:fld>
            <a:endParaRPr lang="en-US" smtClean="0">
              <a:solidFill>
                <a:srgbClr val="FEFFFF"/>
              </a:solidFill>
            </a:endParaRPr>
          </a:p>
        </p:txBody>
      </p:sp>
      <p:sp>
        <p:nvSpPr>
          <p:cNvPr id="5" name="Título 1"/>
          <p:cNvSpPr>
            <a:spLocks noGrp="1"/>
          </p:cNvSpPr>
          <p:nvPr>
            <p:ph type="title"/>
          </p:nvPr>
        </p:nvSpPr>
        <p:spPr>
          <a:xfrm>
            <a:off x="1419726" y="161925"/>
            <a:ext cx="10084887" cy="625475"/>
          </a:xfrm>
        </p:spPr>
        <p:txBody>
          <a:bodyPr rtlCol="0">
            <a:normAutofit/>
          </a:bodyPr>
          <a:lstStyle/>
          <a:p>
            <a:pPr algn="ctr" eaLnBrk="1" fontAlgn="auto" hangingPunct="1">
              <a:spcAft>
                <a:spcPts val="0"/>
              </a:spcAft>
              <a:defRPr/>
            </a:pPr>
            <a:r>
              <a:rPr lang="es-ES" sz="2800" dirty="0">
                <a:solidFill>
                  <a:schemeClr val="tx1">
                    <a:lumMod val="85000"/>
                    <a:lumOff val="15000"/>
                  </a:schemeClr>
                </a:solidFill>
                <a:latin typeface="AR BLANCA" panose="02000000000000000000" pitchFamily="2" charset="0"/>
              </a:rPr>
              <a:t>Evaluación de la Formación Basada en Competencias</a:t>
            </a:r>
            <a:endParaRPr lang="es-ES" sz="2800" dirty="0">
              <a:solidFill>
                <a:schemeClr val="tx1">
                  <a:lumMod val="85000"/>
                  <a:lumOff val="15000"/>
                </a:schemeClr>
              </a:solidFill>
            </a:endParaRPr>
          </a:p>
        </p:txBody>
      </p:sp>
    </p:spTree>
    <p:extLst>
      <p:ext uri="{BB962C8B-B14F-4D97-AF65-F5344CB8AC3E}">
        <p14:creationId xmlns:p14="http://schemas.microsoft.com/office/powerpoint/2010/main" val="2564851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Evaluación de la Formación Basada en Competencias [Modo de compatibilidad]" id="{2088827C-A360-4695-996F-69D591DA9C86}" vid="{B90854DB-D886-47D8-9B14-9D13E42224A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Evaluación de la Formación Basada en Competencias v2</Template>
  <TotalTime>1709</TotalTime>
  <Words>10711</Words>
  <Application>Microsoft Office PowerPoint</Application>
  <PresentationFormat>Panorámica</PresentationFormat>
  <Paragraphs>1531</Paragraphs>
  <Slides>85</Slides>
  <Notes>69</Notes>
  <HiddenSlides>0</HiddenSlides>
  <MMClips>0</MMClips>
  <ScaleCrop>false</ScaleCrop>
  <HeadingPairs>
    <vt:vector size="6" baseType="variant">
      <vt:variant>
        <vt:lpstr>Fuentes usadas</vt:lpstr>
      </vt:variant>
      <vt:variant>
        <vt:i4>17</vt:i4>
      </vt:variant>
      <vt:variant>
        <vt:lpstr>Tema</vt:lpstr>
      </vt:variant>
      <vt:variant>
        <vt:i4>1</vt:i4>
      </vt:variant>
      <vt:variant>
        <vt:lpstr>Títulos de diapositiva</vt:lpstr>
      </vt:variant>
      <vt:variant>
        <vt:i4>85</vt:i4>
      </vt:variant>
    </vt:vector>
  </HeadingPairs>
  <TitlesOfParts>
    <vt:vector size="103" baseType="lpstr">
      <vt:lpstr>AR BLANCA</vt:lpstr>
      <vt:lpstr>Arial</vt:lpstr>
      <vt:lpstr>Berlin Sans FB Demi</vt:lpstr>
      <vt:lpstr>BernhardModernStd-Roman</vt:lpstr>
      <vt:lpstr>Calibri</vt:lpstr>
      <vt:lpstr>Cambria</vt:lpstr>
      <vt:lpstr>Century Gothic</vt:lpstr>
      <vt:lpstr>Comic Sans MS</vt:lpstr>
      <vt:lpstr>Futura-Bold</vt:lpstr>
      <vt:lpstr>Futura-CondensedLight</vt:lpstr>
      <vt:lpstr>Georgia</vt:lpstr>
      <vt:lpstr>Symbol</vt:lpstr>
      <vt:lpstr>Times New Roman</vt:lpstr>
      <vt:lpstr>Verdana</vt:lpstr>
      <vt:lpstr>Wingdings</vt:lpstr>
      <vt:lpstr>Wingdings 2</vt:lpstr>
      <vt:lpstr>Wingdings 3</vt:lpstr>
      <vt:lpstr>Espiral</vt:lpstr>
      <vt:lpstr>Evaluación de la Formación Basada en Competencias</vt:lpstr>
      <vt:lpstr>Decisiones sobre evaluación.</vt:lpstr>
      <vt:lpstr>Presentación de PowerPoint</vt:lpstr>
      <vt:lpstr>Evaluación de la Formación Basada en Competencias</vt:lpstr>
      <vt:lpstr>INSTRUMENTOS DE EVALUACIÓN</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Presentación de PowerPoint</vt:lpstr>
      <vt:lpstr>Evaluación de la Formación Basada en Competencias</vt:lpstr>
      <vt:lpstr>Evaluación de la Formación Basada en Competencias</vt:lpstr>
      <vt:lpstr>Evaluación de la Formación Basada en Competencias</vt:lpstr>
      <vt:lpstr>Presentación de PowerPoint</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Presentación de PowerPoint</vt:lpstr>
      <vt:lpstr>Presentación de PowerPoint</vt:lpstr>
      <vt:lpstr>Presentación de PowerPoint</vt:lpstr>
      <vt:lpstr>Presentación de PowerPoint</vt:lpstr>
      <vt:lpstr>Presentación de PowerPoint</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Evaluación de la Formación Basada en Competencias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Evaluación de la Formación Basada en Competencias</vt:lpstr>
      <vt:lpstr>Evaluación de la Formación Basada en Competencias Otra opción: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de la Formación Basada en Competencias</dc:title>
  <dc:creator>Carlos Ferrer Muñoz</dc:creator>
  <cp:lastModifiedBy>Arcenio Paulino Salcedo</cp:lastModifiedBy>
  <cp:revision>221</cp:revision>
  <dcterms:created xsi:type="dcterms:W3CDTF">2013-07-14T21:59:11Z</dcterms:created>
  <dcterms:modified xsi:type="dcterms:W3CDTF">2015-11-18T19:19:48Z</dcterms:modified>
</cp:coreProperties>
</file>